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1"/>
  </p:sldMasterIdLst>
  <p:notesMasterIdLst>
    <p:notesMasterId r:id="rId132"/>
  </p:notesMasterIdLst>
  <p:sldIdLst>
    <p:sldId id="256" r:id="rId2"/>
    <p:sldId id="257" r:id="rId3"/>
    <p:sldId id="258" r:id="rId4"/>
    <p:sldId id="452" r:id="rId5"/>
    <p:sldId id="259" r:id="rId6"/>
    <p:sldId id="450" r:id="rId7"/>
    <p:sldId id="260" r:id="rId8"/>
    <p:sldId id="261" r:id="rId9"/>
    <p:sldId id="262" r:id="rId10"/>
    <p:sldId id="451" r:id="rId11"/>
    <p:sldId id="263" r:id="rId12"/>
    <p:sldId id="264" r:id="rId13"/>
    <p:sldId id="265" r:id="rId14"/>
    <p:sldId id="266" r:id="rId15"/>
    <p:sldId id="267" r:id="rId16"/>
    <p:sldId id="268" r:id="rId17"/>
    <p:sldId id="442" r:id="rId18"/>
    <p:sldId id="443" r:id="rId19"/>
    <p:sldId id="444" r:id="rId20"/>
    <p:sldId id="446" r:id="rId21"/>
    <p:sldId id="447" r:id="rId22"/>
    <p:sldId id="448" r:id="rId23"/>
    <p:sldId id="449" r:id="rId24"/>
    <p:sldId id="445" r:id="rId25"/>
    <p:sldId id="441" r:id="rId26"/>
    <p:sldId id="269" r:id="rId27"/>
    <p:sldId id="440" r:id="rId28"/>
    <p:sldId id="347" r:id="rId29"/>
    <p:sldId id="349" r:id="rId30"/>
    <p:sldId id="270" r:id="rId31"/>
    <p:sldId id="272" r:id="rId32"/>
    <p:sldId id="273" r:id="rId33"/>
    <p:sldId id="358" r:id="rId34"/>
    <p:sldId id="359" r:id="rId35"/>
    <p:sldId id="365" r:id="rId36"/>
    <p:sldId id="366" r:id="rId37"/>
    <p:sldId id="396" r:id="rId38"/>
    <p:sldId id="271" r:id="rId39"/>
    <p:sldId id="357" r:id="rId40"/>
    <p:sldId id="274" r:id="rId41"/>
    <p:sldId id="350" r:id="rId42"/>
    <p:sldId id="275" r:id="rId43"/>
    <p:sldId id="351" r:id="rId44"/>
    <p:sldId id="352" r:id="rId45"/>
    <p:sldId id="353" r:id="rId46"/>
    <p:sldId id="354" r:id="rId47"/>
    <p:sldId id="355" r:id="rId48"/>
    <p:sldId id="428" r:id="rId49"/>
    <p:sldId id="370" r:id="rId50"/>
    <p:sldId id="356" r:id="rId51"/>
    <p:sldId id="367" r:id="rId52"/>
    <p:sldId id="368" r:id="rId53"/>
    <p:sldId id="369" r:id="rId54"/>
    <p:sldId id="371" r:id="rId55"/>
    <p:sldId id="397" r:id="rId56"/>
    <p:sldId id="364" r:id="rId57"/>
    <p:sldId id="363" r:id="rId58"/>
    <p:sldId id="360" r:id="rId59"/>
    <p:sldId id="362" r:id="rId60"/>
    <p:sldId id="361" r:id="rId61"/>
    <p:sldId id="372" r:id="rId62"/>
    <p:sldId id="374" r:id="rId63"/>
    <p:sldId id="375" r:id="rId64"/>
    <p:sldId id="377" r:id="rId65"/>
    <p:sldId id="401" r:id="rId66"/>
    <p:sldId id="398" r:id="rId67"/>
    <p:sldId id="399" r:id="rId68"/>
    <p:sldId id="400" r:id="rId69"/>
    <p:sldId id="378" r:id="rId70"/>
    <p:sldId id="379" r:id="rId71"/>
    <p:sldId id="380" r:id="rId72"/>
    <p:sldId id="381" r:id="rId73"/>
    <p:sldId id="382" r:id="rId74"/>
    <p:sldId id="383" r:id="rId75"/>
    <p:sldId id="384" r:id="rId76"/>
    <p:sldId id="385" r:id="rId77"/>
    <p:sldId id="386" r:id="rId78"/>
    <p:sldId id="387" r:id="rId79"/>
    <p:sldId id="388" r:id="rId80"/>
    <p:sldId id="389" r:id="rId81"/>
    <p:sldId id="390" r:id="rId82"/>
    <p:sldId id="391" r:id="rId83"/>
    <p:sldId id="392" r:id="rId84"/>
    <p:sldId id="393" r:id="rId85"/>
    <p:sldId id="394" r:id="rId86"/>
    <p:sldId id="395" r:id="rId87"/>
    <p:sldId id="373" r:id="rId88"/>
    <p:sldId id="402" r:id="rId89"/>
    <p:sldId id="455" r:id="rId90"/>
    <p:sldId id="376" r:id="rId91"/>
    <p:sldId id="453" r:id="rId92"/>
    <p:sldId id="454" r:id="rId93"/>
    <p:sldId id="456" r:id="rId94"/>
    <p:sldId id="457" r:id="rId95"/>
    <p:sldId id="458" r:id="rId96"/>
    <p:sldId id="461" r:id="rId97"/>
    <p:sldId id="460" r:id="rId98"/>
    <p:sldId id="459" r:id="rId99"/>
    <p:sldId id="462" r:id="rId100"/>
    <p:sldId id="463" r:id="rId101"/>
    <p:sldId id="464" r:id="rId102"/>
    <p:sldId id="465" r:id="rId103"/>
    <p:sldId id="466" r:id="rId104"/>
    <p:sldId id="467" r:id="rId105"/>
    <p:sldId id="468" r:id="rId106"/>
    <p:sldId id="469" r:id="rId107"/>
    <p:sldId id="470" r:id="rId108"/>
    <p:sldId id="471" r:id="rId109"/>
    <p:sldId id="472" r:id="rId110"/>
    <p:sldId id="473" r:id="rId111"/>
    <p:sldId id="474" r:id="rId112"/>
    <p:sldId id="475" r:id="rId113"/>
    <p:sldId id="476" r:id="rId114"/>
    <p:sldId id="477" r:id="rId115"/>
    <p:sldId id="478" r:id="rId116"/>
    <p:sldId id="479" r:id="rId117"/>
    <p:sldId id="480" r:id="rId118"/>
    <p:sldId id="481" r:id="rId119"/>
    <p:sldId id="482" r:id="rId120"/>
    <p:sldId id="483" r:id="rId121"/>
    <p:sldId id="484" r:id="rId122"/>
    <p:sldId id="485" r:id="rId123"/>
    <p:sldId id="486" r:id="rId124"/>
    <p:sldId id="429" r:id="rId125"/>
    <p:sldId id="403" r:id="rId126"/>
    <p:sldId id="432" r:id="rId127"/>
    <p:sldId id="431" r:id="rId128"/>
    <p:sldId id="433" r:id="rId129"/>
    <p:sldId id="404" r:id="rId130"/>
    <p:sldId id="346" r:id="rId131"/>
  </p:sldIdLst>
  <p:sldSz cx="9144000" cy="5143500" type="screen16x9"/>
  <p:notesSz cx="6858000" cy="9144000"/>
  <p:embeddedFontLst>
    <p:embeddedFont>
      <p:font typeface="Montserrat" panose="00000500000000000000" pitchFamily="2" charset="0"/>
      <p:regular r:id="rId133"/>
      <p:bold r:id="rId134"/>
      <p:italic r:id="rId135"/>
      <p:boldItalic r:id="rId136"/>
    </p:embeddedFont>
    <p:embeddedFont>
      <p:font typeface="Roboto" panose="02000000000000000000" pitchFamily="2" charset="0"/>
      <p:regular r:id="rId137"/>
      <p:bold r:id="rId138"/>
      <p:italic r:id="rId139"/>
      <p:boldItalic r:id="rId1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j/DYiqbYah10Fs2h163xeysMYe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fntdata"/><Relationship Id="rId138"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2.fntdata"/><Relationship Id="rId139" Type="http://schemas.openxmlformats.org/officeDocument/2006/relationships/font" Target="fonts/font7.fntdata"/><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40" Type="http://schemas.openxmlformats.org/officeDocument/2006/relationships/font" Target="fonts/font8.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font" Target="fonts/font3.fntdata"/><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C65345F1-CC48-585A-DF8D-807280616730}"/>
            </a:ext>
          </a:extLst>
        </p:cNvPr>
        <p:cNvGrpSpPr/>
        <p:nvPr/>
      </p:nvGrpSpPr>
      <p:grpSpPr>
        <a:xfrm>
          <a:off x="0" y="0"/>
          <a:ext cx="0" cy="0"/>
          <a:chOff x="0" y="0"/>
          <a:chExt cx="0" cy="0"/>
        </a:xfrm>
      </p:grpSpPr>
      <p:sp>
        <p:nvSpPr>
          <p:cNvPr id="90" name="Google Shape;90;g1f2ca59f451_0_10:notes">
            <a:extLst>
              <a:ext uri="{FF2B5EF4-FFF2-40B4-BE49-F238E27FC236}">
                <a16:creationId xmlns:a16="http://schemas.microsoft.com/office/drawing/2014/main" id="{D7E09243-1F76-6BF2-1108-ACDE23D949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1f2ca59f451_0_10:notes">
            <a:extLst>
              <a:ext uri="{FF2B5EF4-FFF2-40B4-BE49-F238E27FC236}">
                <a16:creationId xmlns:a16="http://schemas.microsoft.com/office/drawing/2014/main" id="{5E605F52-AC56-F087-43D2-97A976080B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34425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E7D61958-CCF7-EFF4-D9D2-62265DC0DA44}"/>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3287D95-C9F0-013D-A112-4FA58BF7C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E7710A72-CF56-60DC-F2AA-2F9B03A7DB4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041087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E83753E4-2CB6-CDC4-D8DF-E1B4B40EEE5A}"/>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C03190C-1F40-E501-A6EC-99406A0A4B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639DD07B-1A12-4B41-BA8D-318430050CE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504014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665B0988-363C-E4DB-3BB0-70C650C83180}"/>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7B915C8D-A6EE-63BF-76C3-B365430008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22C24848-542A-F474-3B69-B9A59FF59FD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32018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B1675406-14E0-7DC0-49A1-E06C6DC8F561}"/>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168F2F11-F9D4-12C7-BCE8-3885576D96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DC0353F3-DFAC-3020-E485-41CEFE46EB2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556629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4B672DDC-B81E-224C-4659-D18A568ED446}"/>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E948C4CD-8DC4-27B7-E60D-4465EBC6D7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C91EF4A6-0368-428A-30C1-C860AB145D5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914740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AD88646-4A42-3CFF-D76A-5657FCC19B0A}"/>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83ABE8B6-0FC8-949B-D9C0-5CF92392AD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D5E571F9-CB9C-E196-C200-9335028C6C5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80563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007D5621-2078-F423-11D9-DF99083AA837}"/>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E2D036D-BCE3-9E43-1E8C-2B4D63C4C8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E285591-36B8-EFEA-AD68-041E018D927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621464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0D2E1E09-1EC6-6FC9-9883-63ADBA78F08D}"/>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0E691F75-AD8F-A6B4-1072-5F0FDCB19E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FBBA79A9-485E-47E9-3E2D-CF51A01291A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78608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21EF46EE-0D9C-24DB-997C-733D4418EF6E}"/>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C624D5B8-FB89-0C2A-94B9-7DB460FD4A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A48FDB30-5B2D-CA4B-1C33-00FD0A9029A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95133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A3990C8A-5E7B-613C-1B69-1FA31B1B4F5B}"/>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C33ABA9-DDBC-BC1A-F438-F0B16FF886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F28827A3-B0A7-F2C4-6E84-406F821AC3D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6868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2D7E136F-6100-49C9-A635-0BBD5BFA0059}"/>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DB5C2880-45D8-F5BE-C453-0DBD7111D2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F7ADD848-E653-8391-B0FD-CDF02F73126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468622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55F4C35E-EF21-44D2-D20F-5477428F6CE0}"/>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DABFD7AF-FD13-BFFB-48D6-B9390D3192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C2129EBD-6244-10DA-B1AA-865D0BD0C23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59795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0E0407ED-FC9A-4A1C-B5DE-0268A7F28101}"/>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47EE4A1-892E-9011-6BB9-8D18E1EF2A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B2DE1488-0397-8DDD-1BF6-BBF7DE661A2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925474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8DFBC04A-89E2-F6D7-25AF-2FF5D9E09F69}"/>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E824CD8-262B-8C9A-52EE-461BB7E5AF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7CBAD227-4343-B744-D881-63806067C2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684995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BDA2FCFF-7EBB-546D-909B-6E0A3F81DF04}"/>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33AF08D-C3F3-C01F-2808-90B2B8A0F1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8A719E6F-E820-9C07-9090-7350774A93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0853245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3BB40D4-EC54-D84F-0EB4-72C093E3420B}"/>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231E1C59-EED8-186F-CA94-79AA933311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A2A8AB0C-B986-1CFF-E9C7-E2982AA2065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834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94619964-EE3B-345B-8A28-47FC675F8EAB}"/>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7EF0A06-4918-AE0A-B793-9891451C3D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86EB3B16-BD7E-EABE-5F89-36F85B9E3CE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112371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32FB6ECC-E914-A37E-6F7B-4C06B1582E2B}"/>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C4BED37-4832-4031-9190-218513DD4F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70EFAA69-99D5-3EAE-F3E4-6940B8BA326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213767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92E228D2-EB09-E490-C17F-1E85BF399E39}"/>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0FEA29F3-9C87-AB06-01E8-4B1629B77E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C10CDD61-55BC-3A67-F1A4-69F7E54F3A0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079378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83E59317-EB64-E00C-5FF0-7748514AC90C}"/>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044243A7-053B-AB55-160C-7D60BE283F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79CC1D7A-4991-9753-B21C-C8DF5F5D220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7387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f2ca59f45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1f2ca59f451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3BCF0787-9AB1-0C7A-FE14-F1F2C46A1EFA}"/>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8779105-6362-BD5F-3972-E3332D7BB4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468B794-6B84-79BA-8595-839E0B7867F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302861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5FA5938A-EE10-AC27-58C3-CAB02D51D200}"/>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2EB682F-FD22-FD74-22A2-5E750CE606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9A7C8BAB-0CA1-3AAF-8831-00C18ECF25B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089836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C6C796DE-8326-3939-B945-8FEEF527EECC}"/>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F1027EC-1CEF-702E-044A-B871561463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34B5BEBA-1006-71CF-FA02-897E666A70C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423219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CEE2E439-0FA2-6FB0-4EB3-59DCD12513A1}"/>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449A385C-3FF2-7B33-FA53-4C6187E1DA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1D965B33-AD58-E548-7FD5-439D7AF4D7C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076318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900CACA2-DA7C-1255-EBD0-741934D94976}"/>
            </a:ext>
          </a:extLst>
        </p:cNvPr>
        <p:cNvGrpSpPr/>
        <p:nvPr/>
      </p:nvGrpSpPr>
      <p:grpSpPr>
        <a:xfrm>
          <a:off x="0" y="0"/>
          <a:ext cx="0" cy="0"/>
          <a:chOff x="0" y="0"/>
          <a:chExt cx="0" cy="0"/>
        </a:xfrm>
      </p:grpSpPr>
      <p:sp>
        <p:nvSpPr>
          <p:cNvPr id="151" name="Google Shape;151;p10:notes">
            <a:extLst>
              <a:ext uri="{FF2B5EF4-FFF2-40B4-BE49-F238E27FC236}">
                <a16:creationId xmlns:a16="http://schemas.microsoft.com/office/drawing/2014/main" id="{09E38508-4CDF-8CDF-135D-37266BC597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0:notes">
            <a:extLst>
              <a:ext uri="{FF2B5EF4-FFF2-40B4-BE49-F238E27FC236}">
                <a16:creationId xmlns:a16="http://schemas.microsoft.com/office/drawing/2014/main" id="{260C09A7-2AE5-A186-D26E-04C3884674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665049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31A95C3B-45DA-1DD0-5F1D-82D1BEADE023}"/>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C0F76ABB-32A3-9797-9DC0-EED428B855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BDE098F0-D9E6-C71F-5122-86AD2D5B844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403666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0487A1FF-8E05-C403-C5F2-3B9E8BD517AF}"/>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68B3C11-DC1E-4492-FF2D-48AC5E20F1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B5A041EB-4ED0-41A9-97F4-50F58DE4E4A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06248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24B3194C-FA87-659A-7692-38278F08E52B}"/>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C639767A-DC9B-A5AE-B284-39A0897CCB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054D5772-2653-C094-F867-5FB394213EF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902343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E5FE2D1B-F417-E88E-D807-842A65F8B2B6}"/>
            </a:ext>
          </a:extLst>
        </p:cNvPr>
        <p:cNvGrpSpPr/>
        <p:nvPr/>
      </p:nvGrpSpPr>
      <p:grpSpPr>
        <a:xfrm>
          <a:off x="0" y="0"/>
          <a:ext cx="0" cy="0"/>
          <a:chOff x="0" y="0"/>
          <a:chExt cx="0" cy="0"/>
        </a:xfrm>
      </p:grpSpPr>
      <p:sp>
        <p:nvSpPr>
          <p:cNvPr id="151" name="Google Shape;151;p10:notes">
            <a:extLst>
              <a:ext uri="{FF2B5EF4-FFF2-40B4-BE49-F238E27FC236}">
                <a16:creationId xmlns:a16="http://schemas.microsoft.com/office/drawing/2014/main" id="{ED98AD4F-4773-DCBA-A8D8-202EE2EAF4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0:notes">
            <a:extLst>
              <a:ext uri="{FF2B5EF4-FFF2-40B4-BE49-F238E27FC236}">
                <a16:creationId xmlns:a16="http://schemas.microsoft.com/office/drawing/2014/main" id="{C4D2019A-FBE6-72B9-C9A1-03BBBE914F0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038186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974BDCA2-ACBC-8859-61A3-7147CE184173}"/>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8D1756DE-8526-FB1A-BCA5-20A086A194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1AF91C4-A938-0C83-42DB-A076466C6D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98203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ea8a7dc1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1ea8a7dc19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DF400BC5-0076-4C14-3E66-9F152B0D8934}"/>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CFDEE19A-37CE-9F47-DB0E-1753B2F481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a:extLst>
              <a:ext uri="{FF2B5EF4-FFF2-40B4-BE49-F238E27FC236}">
                <a16:creationId xmlns:a16="http://schemas.microsoft.com/office/drawing/2014/main" id="{4466737E-C7BB-4118-C5B6-3DB41AE26E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69587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F0C44387-153E-F63A-0EA8-A06BD4E5F618}"/>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0F63E773-59C2-7998-4561-A100231E71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a:extLst>
              <a:ext uri="{FF2B5EF4-FFF2-40B4-BE49-F238E27FC236}">
                <a16:creationId xmlns:a16="http://schemas.microsoft.com/office/drawing/2014/main" id="{0448961A-CE1F-720E-8DD4-AD7FD73B54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79037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726B466A-90FC-49CD-C288-1D8049AA9E8E}"/>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CA44F5B3-ED97-FBC9-FC7E-D15CFEDD4B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a:extLst>
              <a:ext uri="{FF2B5EF4-FFF2-40B4-BE49-F238E27FC236}">
                <a16:creationId xmlns:a16="http://schemas.microsoft.com/office/drawing/2014/main" id="{6C269394-001D-B7F5-438E-B7F33933933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7312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f2ca59f45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g1f2ca59f451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469D6A5A-1781-5CFB-BAA9-E518769AC4DB}"/>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86B11B86-BFF1-7428-D142-41DCDAA1F4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a:extLst>
              <a:ext uri="{FF2B5EF4-FFF2-40B4-BE49-F238E27FC236}">
                <a16:creationId xmlns:a16="http://schemas.microsoft.com/office/drawing/2014/main" id="{F6C5CD23-DED9-73F0-BDEC-DDF855A7A58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10350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B0FCFACF-781A-1891-B7AA-6870E3F34797}"/>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8508D07B-F9F3-3C1F-41C8-CFD7816598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a:extLst>
              <a:ext uri="{FF2B5EF4-FFF2-40B4-BE49-F238E27FC236}">
                <a16:creationId xmlns:a16="http://schemas.microsoft.com/office/drawing/2014/main" id="{BFDF80CA-1934-B56A-9E97-86652489070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0698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158094EA-3A58-51DA-0905-BA4F6F1E314C}"/>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93CC9D1F-45F5-8996-919B-6540A50CB3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a:extLst>
              <a:ext uri="{FF2B5EF4-FFF2-40B4-BE49-F238E27FC236}">
                <a16:creationId xmlns:a16="http://schemas.microsoft.com/office/drawing/2014/main" id="{A3EE8252-4752-6372-10B9-BA9FD3B7A8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41665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3F797397-C78B-F931-4BC8-FB366A46BD28}"/>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2B90ED0F-86E5-734F-5D62-45DA5234C2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a:extLst>
              <a:ext uri="{FF2B5EF4-FFF2-40B4-BE49-F238E27FC236}">
                <a16:creationId xmlns:a16="http://schemas.microsoft.com/office/drawing/2014/main" id="{4C9EB2D3-1E33-449E-7DC2-3A2E2A8C31C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933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B9FBBE5D-2C12-0716-6F8A-B7CC1461AC0F}"/>
            </a:ext>
          </a:extLst>
        </p:cNvPr>
        <p:cNvGrpSpPr/>
        <p:nvPr/>
      </p:nvGrpSpPr>
      <p:grpSpPr>
        <a:xfrm>
          <a:off x="0" y="0"/>
          <a:ext cx="0" cy="0"/>
          <a:chOff x="0" y="0"/>
          <a:chExt cx="0" cy="0"/>
        </a:xfrm>
      </p:grpSpPr>
      <p:sp>
        <p:nvSpPr>
          <p:cNvPr id="124" name="Google Shape;124;p6:notes">
            <a:extLst>
              <a:ext uri="{FF2B5EF4-FFF2-40B4-BE49-F238E27FC236}">
                <a16:creationId xmlns:a16="http://schemas.microsoft.com/office/drawing/2014/main" id="{5816AFF2-5713-99EF-0A48-73E0BB3CD6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6:notes">
            <a:extLst>
              <a:ext uri="{FF2B5EF4-FFF2-40B4-BE49-F238E27FC236}">
                <a16:creationId xmlns:a16="http://schemas.microsoft.com/office/drawing/2014/main" id="{D08F2906-2803-1BF0-70FD-40B353C124D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1396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9885925A-1740-CB78-85CC-C3DE238DCD43}"/>
            </a:ext>
          </a:extLst>
        </p:cNvPr>
        <p:cNvGrpSpPr/>
        <p:nvPr/>
      </p:nvGrpSpPr>
      <p:grpSpPr>
        <a:xfrm>
          <a:off x="0" y="0"/>
          <a:ext cx="0" cy="0"/>
          <a:chOff x="0" y="0"/>
          <a:chExt cx="0" cy="0"/>
        </a:xfrm>
      </p:grpSpPr>
      <p:sp>
        <p:nvSpPr>
          <p:cNvPr id="130" name="Google Shape;130;p9:notes">
            <a:extLst>
              <a:ext uri="{FF2B5EF4-FFF2-40B4-BE49-F238E27FC236}">
                <a16:creationId xmlns:a16="http://schemas.microsoft.com/office/drawing/2014/main" id="{CDE221E4-A78C-1241-F788-502E0A6206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a:extLst>
              <a:ext uri="{FF2B5EF4-FFF2-40B4-BE49-F238E27FC236}">
                <a16:creationId xmlns:a16="http://schemas.microsoft.com/office/drawing/2014/main" id="{3333E779-6F60-384A-B720-510E10DEC6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8812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861FBA5D-9868-E63E-6150-012CD5B4B99C}"/>
            </a:ext>
          </a:extLst>
        </p:cNvPr>
        <p:cNvGrpSpPr/>
        <p:nvPr/>
      </p:nvGrpSpPr>
      <p:grpSpPr>
        <a:xfrm>
          <a:off x="0" y="0"/>
          <a:ext cx="0" cy="0"/>
          <a:chOff x="0" y="0"/>
          <a:chExt cx="0" cy="0"/>
        </a:xfrm>
      </p:grpSpPr>
      <p:sp>
        <p:nvSpPr>
          <p:cNvPr id="137" name="Google Shape;137;p7:notes">
            <a:extLst>
              <a:ext uri="{FF2B5EF4-FFF2-40B4-BE49-F238E27FC236}">
                <a16:creationId xmlns:a16="http://schemas.microsoft.com/office/drawing/2014/main" id="{FF22D6E7-B0CA-2EF3-9321-AF7DBDD720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7:notes">
            <a:extLst>
              <a:ext uri="{FF2B5EF4-FFF2-40B4-BE49-F238E27FC236}">
                <a16:creationId xmlns:a16="http://schemas.microsoft.com/office/drawing/2014/main" id="{0B1BEF7B-6BE4-4E28-E6E7-BEF2C6F7E4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7648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706B4C62-D67C-C706-1BE8-914EE3FB21E6}"/>
            </a:ext>
          </a:extLst>
        </p:cNvPr>
        <p:cNvGrpSpPr/>
        <p:nvPr/>
      </p:nvGrpSpPr>
      <p:grpSpPr>
        <a:xfrm>
          <a:off x="0" y="0"/>
          <a:ext cx="0" cy="0"/>
          <a:chOff x="0" y="0"/>
          <a:chExt cx="0" cy="0"/>
        </a:xfrm>
      </p:grpSpPr>
      <p:sp>
        <p:nvSpPr>
          <p:cNvPr id="137" name="Google Shape;137;p7:notes">
            <a:extLst>
              <a:ext uri="{FF2B5EF4-FFF2-40B4-BE49-F238E27FC236}">
                <a16:creationId xmlns:a16="http://schemas.microsoft.com/office/drawing/2014/main" id="{F95F3713-5229-84D7-782C-DB8AB6E32E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7:notes">
            <a:extLst>
              <a:ext uri="{FF2B5EF4-FFF2-40B4-BE49-F238E27FC236}">
                <a16:creationId xmlns:a16="http://schemas.microsoft.com/office/drawing/2014/main" id="{CD458EF6-0C51-BC66-7F98-AEEBCDB8F57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55006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11BBC9CD-E72A-494B-55DA-C75BD44B872F}"/>
            </a:ext>
          </a:extLst>
        </p:cNvPr>
        <p:cNvGrpSpPr/>
        <p:nvPr/>
      </p:nvGrpSpPr>
      <p:grpSpPr>
        <a:xfrm>
          <a:off x="0" y="0"/>
          <a:ext cx="0" cy="0"/>
          <a:chOff x="0" y="0"/>
          <a:chExt cx="0" cy="0"/>
        </a:xfrm>
      </p:grpSpPr>
      <p:sp>
        <p:nvSpPr>
          <p:cNvPr id="137" name="Google Shape;137;p7:notes">
            <a:extLst>
              <a:ext uri="{FF2B5EF4-FFF2-40B4-BE49-F238E27FC236}">
                <a16:creationId xmlns:a16="http://schemas.microsoft.com/office/drawing/2014/main" id="{284172ED-7492-1832-6CCC-843054ACD3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7:notes">
            <a:extLst>
              <a:ext uri="{FF2B5EF4-FFF2-40B4-BE49-F238E27FC236}">
                <a16:creationId xmlns:a16="http://schemas.microsoft.com/office/drawing/2014/main" id="{8850B22B-C36D-664A-F1E5-EAC60F7725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9299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f2ca59f45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1f2ca59f451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B8235427-7D70-F810-75DC-0BDBEDB7DACA}"/>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00D750A5-0604-5960-0DA1-5ED1CBB3BB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64AFDF7B-5B66-7C99-8409-37C4CF76AC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90760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B581D454-7CFA-B618-4E06-E660DB0EC8E6}"/>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39462F25-8EF8-6D82-1A3E-49B61E5BA1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CF10D5F7-6509-F230-FF98-C2A0ABF831B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37683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09D0432C-E5B5-6E10-60FE-31A0B11F5809}"/>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DCBDAB56-9A95-AC9B-A00A-F1A3033E5A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99CC77EC-79B0-6633-A67D-89C2FE2B46A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6414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41D9D39-3771-4204-8421-19135C7C5409}"/>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75D5AC8-2F6B-BB88-DEF4-659091A29E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CA07D172-BCC7-D1F2-0B30-9AC46AD658D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6318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43FB163D-102F-5ECF-2EE5-BBAA52AF98C7}"/>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228FC39B-E732-5249-A2B8-CD30EA4363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D026F7B2-1A3C-A919-0DFF-B52A2ADD05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7639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9767CCC-962D-CAAB-723B-F5DADF85514B}"/>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421A4294-366C-18EE-0E58-A8E8BEFC9D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7198EE27-2973-6D8A-E0C5-17629FCD967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1105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F80944F9-C27D-1C23-CD80-5E71CDEBEB96}"/>
            </a:ext>
          </a:extLst>
        </p:cNvPr>
        <p:cNvGrpSpPr/>
        <p:nvPr/>
      </p:nvGrpSpPr>
      <p:grpSpPr>
        <a:xfrm>
          <a:off x="0" y="0"/>
          <a:ext cx="0" cy="0"/>
          <a:chOff x="0" y="0"/>
          <a:chExt cx="0" cy="0"/>
        </a:xfrm>
      </p:grpSpPr>
      <p:sp>
        <p:nvSpPr>
          <p:cNvPr id="64" name="Google Shape;64;p71:notes">
            <a:extLst>
              <a:ext uri="{FF2B5EF4-FFF2-40B4-BE49-F238E27FC236}">
                <a16:creationId xmlns:a16="http://schemas.microsoft.com/office/drawing/2014/main" id="{F59FCE25-EF3C-B63C-2F54-50E3705AC9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71:notes">
            <a:extLst>
              <a:ext uri="{FF2B5EF4-FFF2-40B4-BE49-F238E27FC236}">
                <a16:creationId xmlns:a16="http://schemas.microsoft.com/office/drawing/2014/main" id="{EECE1D4D-F4D3-22AE-9D0B-B09B732959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32881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EDB0DC3B-8AE7-87FD-FF47-E5C6C355BEC1}"/>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F827220F-74BA-9BBF-40BB-245C2B4E61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9A356C4A-1577-548D-1A81-B52872A3CE8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76186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7727906-6EE5-EEC9-A5C4-202D60E153AD}"/>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AB52090-C736-14AB-7C71-2CCD50A341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404114F1-CA6A-EF75-026D-6318B30667B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07827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A5D5049B-48F2-3091-329A-3E2BE8D3C415}"/>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4D57FF2-89D5-BC3D-DB1B-9DECA8AE57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F566E4AB-0DA0-CBB2-D87D-B332B9E956D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84580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56F78F56-B572-D825-0078-0ED67F62C33D}"/>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EE13D957-93B6-2DF5-E6D5-321D2EC35A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7CD8D8B5-E95B-30AB-6A0F-AE87F4E584A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0698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AE3C552A-6529-3EE5-93D6-6197BD37A7AC}"/>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225B04FE-5A5C-1AF3-1244-43A125EDCC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18FA9C35-F8E7-EAEC-6637-C3D4642474B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8340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86930C7D-F067-7577-DF16-47FDE9B1DEC0}"/>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9A51755-65F7-E21A-FE69-94E110D385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14C00A25-0171-5A01-6B93-FEF41B28154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03231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9430DE9E-3E30-E637-B7BC-19AF8C8E9A91}"/>
            </a:ext>
          </a:extLst>
        </p:cNvPr>
        <p:cNvGrpSpPr/>
        <p:nvPr/>
      </p:nvGrpSpPr>
      <p:grpSpPr>
        <a:xfrm>
          <a:off x="0" y="0"/>
          <a:ext cx="0" cy="0"/>
          <a:chOff x="0" y="0"/>
          <a:chExt cx="0" cy="0"/>
        </a:xfrm>
      </p:grpSpPr>
      <p:sp>
        <p:nvSpPr>
          <p:cNvPr id="151" name="Google Shape;151;p10:notes">
            <a:extLst>
              <a:ext uri="{FF2B5EF4-FFF2-40B4-BE49-F238E27FC236}">
                <a16:creationId xmlns:a16="http://schemas.microsoft.com/office/drawing/2014/main" id="{A9C42616-093B-3614-91D1-260F812CDD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0:notes">
            <a:extLst>
              <a:ext uri="{FF2B5EF4-FFF2-40B4-BE49-F238E27FC236}">
                <a16:creationId xmlns:a16="http://schemas.microsoft.com/office/drawing/2014/main" id="{AC076103-5AD6-9BC4-403D-F13DDFD918F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6778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36351B6-8120-25CA-5CA4-D56789412A80}"/>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4B048E15-4748-ACA5-CF29-05EFE0E87D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69B9CD3-2D1F-7F45-0671-8D5F557FFB8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223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A1FC962-B8F5-CAB1-8A81-4A7D3D460B1F}"/>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C121F28E-97DF-AC2B-35C5-DB82D329C8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04B9CC84-D147-68AE-6C20-D565E7AB453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7974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C4C23E29-D061-B5C9-186E-1BAF560543FA}"/>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EEF043BA-F4FE-60B5-A3E5-1B37AE8E84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22B81F15-AC76-B8DE-4657-7737CEF95DB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19722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7E8AC472-B50F-45AC-3229-832A045DC5F0}"/>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8100146-43F0-E7CA-049C-D226D25310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CE9FBB75-223B-4A9B-66EF-70ADF26F5CE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61136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BCE465E-AA9F-90F8-3BEC-471C50E6DF97}"/>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31F30F2B-CC38-1A4B-3FD8-1BD6146E10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7D132D60-E827-1736-2619-320A821E0BD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10620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23A378DE-BADF-F294-E4AE-83FF218FBBE6}"/>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21B33B2-F846-9353-6E75-3C29D0C781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0C2A2EF2-E5C8-4549-64B8-F9ECAC7531B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65996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8E2A1B6E-DDF4-2C47-AE6B-6EB055D2BEFE}"/>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DED80EF1-4111-4362-A8C3-E4C47C531F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FFA98500-637F-163D-9940-7ABF25A78CF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02180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9BF8E0CF-7BBC-EA39-EA0E-8DFB638FA2DD}"/>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0F8197C2-56B4-77AB-7A15-8636C6552C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FFA4F00E-D6FD-0CC0-50F2-7D412CEF65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08311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A24156CE-663D-308E-AE15-39C5DEB1B27B}"/>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0AD09A0-AF1F-8164-1264-21F3B0B3D1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65281B9F-6A38-385B-7EF7-635F61819EB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083985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4B4ABB0-643C-4528-F7E7-373E10542791}"/>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D642189-66E6-E67E-AF2A-8323016046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A6F8944A-4392-43CB-E9AD-03B96CAF518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94610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C63F382C-70D2-528C-3D0F-47B33D94B77A}"/>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737A3C51-A579-96FC-5EE2-6ECBBE5894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310702B6-A846-1957-14E6-FE431497C8F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22335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69F8E90F-A0CE-C540-E9F5-A64B509C978D}"/>
            </a:ext>
          </a:extLst>
        </p:cNvPr>
        <p:cNvGrpSpPr/>
        <p:nvPr/>
      </p:nvGrpSpPr>
      <p:grpSpPr>
        <a:xfrm>
          <a:off x="0" y="0"/>
          <a:ext cx="0" cy="0"/>
          <a:chOff x="0" y="0"/>
          <a:chExt cx="0" cy="0"/>
        </a:xfrm>
      </p:grpSpPr>
      <p:sp>
        <p:nvSpPr>
          <p:cNvPr id="70" name="Google Shape;70;p2:notes">
            <a:extLst>
              <a:ext uri="{FF2B5EF4-FFF2-40B4-BE49-F238E27FC236}">
                <a16:creationId xmlns:a16="http://schemas.microsoft.com/office/drawing/2014/main" id="{00C908FD-3F51-1FAC-45C5-F64C08C687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2:notes">
            <a:extLst>
              <a:ext uri="{FF2B5EF4-FFF2-40B4-BE49-F238E27FC236}">
                <a16:creationId xmlns:a16="http://schemas.microsoft.com/office/drawing/2014/main" id="{77903825-FBE7-0FB1-73C8-DD3785ED720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32287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70EF217-FBEF-D3D4-B89E-CC3ACA25CF78}"/>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953AF1C9-12FC-B703-6DC0-BE9B0EB5D6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789F5691-8344-66BB-8277-A2ED7322C42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114769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EB422612-A95B-2857-8ED4-86FA321D0351}"/>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18C1BBCB-8B9F-AEAA-6569-9C3CF96E59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C05F7EA-F069-1D6E-1839-17FBA8A05F9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4654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B7955147-A1D8-E701-664A-ABBFE2069FF5}"/>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B762EBB-818A-0729-47A6-DB41337918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A95E4A35-5526-D127-0C65-7933E38423C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009386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6F066A6-5D7D-B395-2C42-F1DC6AC4536F}"/>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8C146ED-7E4B-F04D-5B0A-112AC5293B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0C9CF91F-B2A1-8D54-22D4-4E2331E282F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657470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FED0388-E512-49D6-BFBC-FBF6AB60A387}"/>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24588918-61AE-D813-D905-D22B1FEAFE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073D6FFE-F188-7ADF-05A5-45629554E65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265553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4C3F67E-14AB-C057-A135-F9594BBDB922}"/>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EA58A19-D495-990A-C096-DC9FB64105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F4460A62-8F2B-C939-69B0-7155F2DBD20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915001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4FD09DA-5E7F-BCF0-421B-10BAFBA445D2}"/>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32EC74E-4F3A-5B00-2383-DAC4093424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086E4E08-F466-66B9-1466-83795505488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85654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8BB68FA-DDB8-EE65-BD9E-5C52216EE497}"/>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09DB9302-F79C-D434-189E-A9FF84C431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386EF62-A57D-A462-5632-B89E1787968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116058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2E9EAA29-4782-3AF8-9212-FE55FF0DAFF7}"/>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CA65A5A3-FB67-BCF0-38E7-40DA5A8577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7376C5DF-7543-86B0-6FAE-352D40BEFE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883414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B9633641-137E-3CC7-7E5E-0A9612EF52D2}"/>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46B3CEF1-7483-7E79-1D4C-2FA0190B78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DF0BC0C1-AC31-B4D3-BA07-A2ADCEAD187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8056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C47DEF1-7202-E98B-FC5C-10C06FE1E12D}"/>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FF9FEBE-ED45-956E-8881-626372ACA0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3BD2D496-8301-8177-B2E9-D62FF61D7BC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53212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A2C66716-4627-752F-C95B-B6B2346C8278}"/>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13A22696-CEE6-4CD8-B301-9464AC0BDB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149EE104-4477-53C1-3B07-11007C65705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92114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36A7BABB-EE63-2BBE-A2AC-B01108D7E2AD}"/>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063939D1-E117-BF36-CE3E-26D2B1313C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F115C6A-4F57-6707-BC7F-BE7F66EF870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037280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1A031C8-6D7C-C04A-AC66-6FE08815B90F}"/>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BDC00E1-2147-F145-7B90-8D6DE6248D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6690B494-3F45-A552-B2FE-4DA3AA879A9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000057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A1EFA21E-677E-B63C-3FED-B79E1DA7B257}"/>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CF708EC-324D-2004-F740-46DCCB5D08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9C119A3F-24BF-47B8-066E-880CFF7D5F4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906598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4594F1B-D3CA-CA5E-78A8-9C378D34ECA1}"/>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C6112156-D156-FF4A-4003-7B313240EF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9A78D301-3DFC-9D3D-2271-55CEFDCC47A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892251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33A24F4C-BB8B-F099-17F3-6BC42909BD93}"/>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B1E6C92C-FC70-DA0F-034E-E74E6EB8E0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38FD792A-6353-BA5C-8B72-A0A34ECA502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416673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C16A5867-544F-6D9D-B1EA-54234F6DFF14}"/>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201405C4-B56F-F310-4D21-693B3DD38E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BF598F12-705C-DF80-BDC0-BEF76D0162E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25104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D84BCE9-F0F3-2FE0-0706-1DC0794C0BA4}"/>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3527793E-20B9-7A43-384D-B241CF09C3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EDB4D5D5-8E2F-F27D-11DC-55A51C53EC1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742027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F85F35E-0F88-65FD-593B-B5ED64103E4B}"/>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43A6E87-D92A-E653-7E96-D475AF3D34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7CFA70C-B2E1-499E-41D2-A1DDDD0AB62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3226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f2ca59f45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g1f2ca59f451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499A8ED0-45B5-C1AF-E263-6A0D179311A8}"/>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981C792-0748-EC9F-B42A-88BEE6DF65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6758512B-E99F-394F-07E9-DDC40D2B823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982838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344DD115-4D30-0482-427D-7B8B4E2336AF}"/>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EB7638A-9F5B-E615-5839-68EA933475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218D33C6-DC8D-07DC-BAE2-762770F7260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29362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E97243C9-28A1-561E-78AC-13CFEEA9F308}"/>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EE0CFA74-9346-BD4A-2DF6-BDF2582A92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6BF81FBE-1447-5512-EF53-16F46512C5C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528381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5C1191E2-D764-0FA5-7673-09C1000CE4B8}"/>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9B5AD957-4291-0F17-2525-D80CA7E823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AF19B7EB-57C0-5A83-CA08-0C27F66557F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234570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9D29AE53-77DC-EF67-651C-10CABA3DB6D6}"/>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6B11CC5-5954-0232-AE26-8CC67D66F6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BD822FCE-AD4F-7A38-263C-2457507A685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72030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CF5F90B-3D45-8BEC-26D5-B3AF1C6E8B5C}"/>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663D82F6-3F60-D5A5-12A3-68B8928D5F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AA158618-07CC-0E23-A441-C19B6B6B2AB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37889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28B16CE-135F-0C19-2B2A-BAE0B6FC4300}"/>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00F9A3A2-3DD7-AFC3-F403-32A909B82B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0D8881D5-23DC-68FB-AF50-16D72F12591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206932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B53BEF2-B6E9-DADA-427A-637AE33C9698}"/>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7E2CE23A-33C9-AEBF-EF82-88D9CE2F31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A0D3BE88-CACB-2D7A-987C-48EC1BE5D98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751977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6493AD48-CA6E-36EB-2FEB-1C5938B479FE}"/>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C4393EA1-BEB5-54BD-44FF-CE5DF922B2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D50C6590-642A-D231-7B5D-88ABF45474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255615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4F5D4493-E998-89BD-A219-8D28B46E94AA}"/>
            </a:ext>
          </a:extLst>
        </p:cNvPr>
        <p:cNvGrpSpPr/>
        <p:nvPr/>
      </p:nvGrpSpPr>
      <p:grpSpPr>
        <a:xfrm>
          <a:off x="0" y="0"/>
          <a:ext cx="0" cy="0"/>
          <a:chOff x="0" y="0"/>
          <a:chExt cx="0" cy="0"/>
        </a:xfrm>
      </p:grpSpPr>
      <p:sp>
        <p:nvSpPr>
          <p:cNvPr id="151" name="Google Shape;151;p10:notes">
            <a:extLst>
              <a:ext uri="{FF2B5EF4-FFF2-40B4-BE49-F238E27FC236}">
                <a16:creationId xmlns:a16="http://schemas.microsoft.com/office/drawing/2014/main" id="{ECC97C80-EFE2-1BEA-55CF-AF8B2EFC8C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0:notes">
            <a:extLst>
              <a:ext uri="{FF2B5EF4-FFF2-40B4-BE49-F238E27FC236}">
                <a16:creationId xmlns:a16="http://schemas.microsoft.com/office/drawing/2014/main" id="{DB8C87BE-FA94-5E24-ED94-A5DEF41214A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2330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f2ca59f45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g1f2ca59f451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BCB166C6-BC8F-7858-CEFD-CE73AAA1A640}"/>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77A27D65-ABFB-A9FA-6F18-741B5930BB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EB39B28B-67E8-49BB-9028-9A7AA514310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184739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55DE5831-BB6F-6EB8-EF4E-065FB89B68B5}"/>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41FBB338-86AC-CE76-21C7-86622FFEB8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28A1050D-C886-2EC4-9CC9-FDE55FED72D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78865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D99169A2-08C6-0F95-1C32-75D74688F414}"/>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4BF4FEDC-1C0C-A495-7951-893D9DF300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28838299-7FDE-F8DF-D71F-183BC326D8F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548416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6F086757-2820-8AEF-21A6-AE99A5CA6118}"/>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5163556-A363-CBC2-0502-B13BD7B439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87F744B3-E6C8-A22C-0EC1-92E14D623E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868191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CD70DA07-4AB7-99CA-ED77-F57BBB45F49E}"/>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5EFB2F27-7738-A659-1D77-6B75C4D45B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23B455C4-62E5-D45A-587F-2EB069A492D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81400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D149FB7-E54F-766D-CD94-79886371D349}"/>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CFED354F-4799-7649-E62F-DB30DA4991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65EE817D-5282-043A-4CF5-DB85C2E5ED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128149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E98DE475-7B14-1FEB-9DB9-4A879C4621C9}"/>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470D54AB-404E-98A6-B690-0BF2CDDCF6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A31B7AAD-2C93-56C5-ACA1-53F1248686F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8726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7871C1A5-7E1E-5AD4-B728-A7ADDC3E9BF8}"/>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253E48EC-A2BC-6D6F-AC68-CAFB4A1C48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D070D56E-47BB-8CF0-01E7-AB4AA2383F5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562046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136B2A3D-CEC7-8707-914E-3F2CD2946C1F}"/>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D7D199D3-F3DD-D91B-A701-ED70AC0297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BFAA242C-B848-C576-C1E7-31C883A1803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33627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874F9512-A8E0-DAA4-9427-BC2849014FE6}"/>
            </a:ext>
          </a:extLst>
        </p:cNvPr>
        <p:cNvGrpSpPr/>
        <p:nvPr/>
      </p:nvGrpSpPr>
      <p:grpSpPr>
        <a:xfrm>
          <a:off x="0" y="0"/>
          <a:ext cx="0" cy="0"/>
          <a:chOff x="0" y="0"/>
          <a:chExt cx="0" cy="0"/>
        </a:xfrm>
      </p:grpSpPr>
      <p:sp>
        <p:nvSpPr>
          <p:cNvPr id="178" name="Google Shape;178;p14:notes">
            <a:extLst>
              <a:ext uri="{FF2B5EF4-FFF2-40B4-BE49-F238E27FC236}">
                <a16:creationId xmlns:a16="http://schemas.microsoft.com/office/drawing/2014/main" id="{A5607295-BC4B-50B0-B950-316800834E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4:notes">
            <a:extLst>
              <a:ext uri="{FF2B5EF4-FFF2-40B4-BE49-F238E27FC236}">
                <a16:creationId xmlns:a16="http://schemas.microsoft.com/office/drawing/2014/main" id="{597B1821-A5DA-2D4E-2010-B4331FC2FFF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390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7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7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8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8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7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7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7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8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8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8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8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8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8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8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legislacao.planalto.gov.br/legisla/legislacao.nsf/Viw_Identificacao/lei%209.636-1998?OpenDocu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pensador.com/autor/carlos_bernardo_gonzalez_pecotch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www.planalto.gov.br/ccivil_03/_Ato2011-2014/2012/Lei/L12651.htm#art65.." TargetMode="External"/><Relationship Id="rId4" Type="http://schemas.openxmlformats.org/officeDocument/2006/relationships/hyperlink" Target="http://legislacao.planalto.gov.br/legisla/legislacao.nsf/Viw_Identificacao/lei%209.636-1998?OpenDocumen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www.planalto.gov.br/ccivil_03/LEIS/L8666cons.htm" TargetMode="External"/><Relationship Id="rId4" Type="http://schemas.openxmlformats.org/officeDocument/2006/relationships/hyperlink" Target="http://legislacao.planalto.gov.br/legisla/legislacao.nsf/Viw_Identificacao/lei%209.636-1998?OpenDocume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legislacao.planalto.gov.br/legisla/legislacao.nsf/Viw_Identificacao/lei%209.636-1998?OpenDocumen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legislacao.planalto.gov.br/legisla/legislacao.nsf/Viw_Identificacao/lei%209.636-1998?OpenDocumen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hyperlink" Target="https://www.planalto.gov.br/ccivil_03/_Ato2007-2010/2009/Lei/L11952.htm#art6%C2%A71.."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hyperlink" Target="https://www.planalto.gov.br/ccivil_03/_Ato2015-2018/2017/Lei/L13465.htm" TargetMode="External"/><Relationship Id="rId4" Type="http://schemas.openxmlformats.org/officeDocument/2006/relationships/hyperlink" Target="https://www.planalto.gov.br/ccivil_03/LEIS/L6383.htm#art29"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5" name="Google Shape;55;p1"/>
          <p:cNvSpPr txBox="1"/>
          <p:nvPr/>
        </p:nvSpPr>
        <p:spPr>
          <a:xfrm>
            <a:off x="487330" y="894421"/>
            <a:ext cx="6591600" cy="138496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pt-BR" sz="3900" b="1" i="0" u="none" strike="noStrike" cap="none" dirty="0">
                <a:solidFill>
                  <a:srgbClr val="FF6C00"/>
                </a:solidFill>
                <a:latin typeface="Arial"/>
                <a:ea typeface="Arial"/>
                <a:cs typeface="Arial"/>
                <a:sym typeface="Arial"/>
              </a:rPr>
              <a:t>Leil</a:t>
            </a:r>
            <a:r>
              <a:rPr lang="pt-BR" sz="3900" b="1" dirty="0">
                <a:solidFill>
                  <a:srgbClr val="FF6C00"/>
                </a:solidFill>
              </a:rPr>
              <a:t>ão de bens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900"/>
              <a:buFont typeface="Arial"/>
              <a:buNone/>
            </a:pPr>
            <a:endParaRPr sz="3900" b="1" i="0" u="none" strike="noStrike" cap="none" dirty="0">
              <a:solidFill>
                <a:srgbClr val="FF6C00"/>
              </a:solidFill>
              <a:latin typeface="Montserrat"/>
              <a:ea typeface="Montserrat"/>
              <a:cs typeface="Montserrat"/>
              <a:sym typeface="Montserrat"/>
            </a:endParaRPr>
          </a:p>
        </p:txBody>
      </p:sp>
      <p:sp>
        <p:nvSpPr>
          <p:cNvPr id="56" name="Google Shape;56;p1"/>
          <p:cNvSpPr txBox="1"/>
          <p:nvPr/>
        </p:nvSpPr>
        <p:spPr>
          <a:xfrm>
            <a:off x="626904" y="2410026"/>
            <a:ext cx="41964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0" i="0" u="none" strike="noStrike" cap="none">
                <a:solidFill>
                  <a:schemeClr val="lt1"/>
                </a:solidFill>
                <a:latin typeface="Arial"/>
                <a:ea typeface="Arial"/>
                <a:cs typeface="Arial"/>
                <a:sym typeface="Arial"/>
              </a:rPr>
              <a:t>Lei 14.133/2021</a:t>
            </a:r>
            <a:endParaRPr sz="2800" b="0" i="0" u="none" strike="noStrike" cap="non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68AC82A2-28C2-FAA2-BABA-FBC9E578F95C}"/>
            </a:ext>
          </a:extLst>
        </p:cNvPr>
        <p:cNvGrpSpPr/>
        <p:nvPr/>
      </p:nvGrpSpPr>
      <p:grpSpPr>
        <a:xfrm>
          <a:off x="0" y="0"/>
          <a:ext cx="0" cy="0"/>
          <a:chOff x="0" y="0"/>
          <a:chExt cx="0" cy="0"/>
        </a:xfrm>
      </p:grpSpPr>
      <p:pic>
        <p:nvPicPr>
          <p:cNvPr id="93" name="Google Shape;93;g1f2ca59f451_0_10">
            <a:extLst>
              <a:ext uri="{FF2B5EF4-FFF2-40B4-BE49-F238E27FC236}">
                <a16:creationId xmlns:a16="http://schemas.microsoft.com/office/drawing/2014/main" id="{5EB0016C-17A3-0485-FB11-4BB7B7A8EC2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94" name="Google Shape;94;g1f2ca59f451_0_10">
            <a:extLst>
              <a:ext uri="{FF2B5EF4-FFF2-40B4-BE49-F238E27FC236}">
                <a16:creationId xmlns:a16="http://schemas.microsoft.com/office/drawing/2014/main" id="{121BF23C-59EA-5F62-C92B-44C09EEB66DC}"/>
              </a:ext>
            </a:extLst>
          </p:cNvPr>
          <p:cNvSpPr txBox="1"/>
          <p:nvPr/>
        </p:nvSpPr>
        <p:spPr>
          <a:xfrm>
            <a:off x="6539225" y="3137450"/>
            <a:ext cx="1871400" cy="144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dk2"/>
                </a:solidFill>
                <a:latin typeface="Arial"/>
                <a:ea typeface="Arial"/>
                <a:cs typeface="Arial"/>
                <a:sym typeface="Arial"/>
              </a:rPr>
              <a:t>https://diregional.com.br/alto-uruguai/colunistas/eixo-sociotecnologico</a:t>
            </a:r>
            <a:endParaRPr sz="1400" b="0" i="0" u="none" strike="noStrike" cap="none">
              <a:solidFill>
                <a:schemeClr val="dk2"/>
              </a:solidFill>
              <a:latin typeface="Arial"/>
              <a:ea typeface="Arial"/>
              <a:cs typeface="Arial"/>
              <a:sym typeface="Arial"/>
            </a:endParaRPr>
          </a:p>
        </p:txBody>
      </p:sp>
      <p:pic>
        <p:nvPicPr>
          <p:cNvPr id="5" name="Imagem 4">
            <a:extLst>
              <a:ext uri="{FF2B5EF4-FFF2-40B4-BE49-F238E27FC236}">
                <a16:creationId xmlns:a16="http://schemas.microsoft.com/office/drawing/2014/main" id="{61BF44A9-1108-33B5-BE8B-6D04E194535C}"/>
              </a:ext>
            </a:extLst>
          </p:cNvPr>
          <p:cNvPicPr>
            <a:picLocks noChangeAspect="1"/>
          </p:cNvPicPr>
          <p:nvPr/>
        </p:nvPicPr>
        <p:blipFill>
          <a:blip r:embed="rId4"/>
          <a:srcRect t="20380" b="15881"/>
          <a:stretch/>
        </p:blipFill>
        <p:spPr>
          <a:xfrm>
            <a:off x="2089814" y="0"/>
            <a:ext cx="3716046" cy="5006294"/>
          </a:xfrm>
          <a:prstGeom prst="rect">
            <a:avLst/>
          </a:prstGeom>
        </p:spPr>
      </p:pic>
    </p:spTree>
    <p:extLst>
      <p:ext uri="{BB962C8B-B14F-4D97-AF65-F5344CB8AC3E}">
        <p14:creationId xmlns:p14="http://schemas.microsoft.com/office/powerpoint/2010/main" val="2098266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BBF3BF60-8EDA-4331-58B9-210C4E128B96}"/>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57DB642F-7452-9F01-8CAB-C125E0891EE2}"/>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3F214C76-D3DA-C7CE-B789-A2B247A7AE4F}"/>
              </a:ext>
            </a:extLst>
          </p:cNvPr>
          <p:cNvSpPr/>
          <p:nvPr/>
        </p:nvSpPr>
        <p:spPr>
          <a:xfrm>
            <a:off x="99237" y="555634"/>
            <a:ext cx="8435163" cy="4093388"/>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Temporariedade do uso e reversão da doação (§2.º)</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O §2° impôs regra que altera a conformação da doação, transformando-a em figura similar à concessão. Determinou que o donatário não poderá dispor do imóvel, </a:t>
            </a:r>
            <a:r>
              <a:rPr lang="pt-BR" sz="1600" b="1" i="0" u="none" strike="noStrike" dirty="0">
                <a:solidFill>
                  <a:srgbClr val="000000"/>
                </a:solidFill>
                <a:effectLst/>
                <a:latin typeface="Arial" panose="020B0604020202020204" pitchFamily="34" charset="0"/>
              </a:rPr>
              <a:t>o qual reverterá ao doador assim que cessarem as razões que justificaram sua doação</a:t>
            </a:r>
            <a:r>
              <a:rPr lang="pt-BR" sz="1600" b="0" i="0" u="none" strike="noStrike" dirty="0">
                <a:solidFill>
                  <a:srgbClr val="000000"/>
                </a:solidFill>
                <a:effectLst/>
                <a:latin typeface="Arial" panose="020B0604020202020204" pitchFamily="34" charset="0"/>
              </a:rPr>
              <a:t>. Anote-se que a faculdade de dispor do bem é inerente ao domínio. A soma das cláusulas de indisponibilidade e de reversão descaracteriza uma doação, tal como conhecida no direito privado.</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Anote-se que dispositivo com redação similar, previsto no art. 17, § 1.°, da Lei 8.666/1993 teve a sua vigência suspensa pelo STF em relação a Estados, Distrito Federal e Municípios, por ocasião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do julgamento da ADI 927/RS.</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48597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D11E558-557C-6D19-FC42-DC5E5B016BE0}"/>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0FF0879B-B8F6-8BCB-A5C4-AB73CCD969FF}"/>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E2BE465-AD96-5D5A-4825-F6D472E5F766}"/>
              </a:ext>
            </a:extLst>
          </p:cNvPr>
          <p:cNvSpPr/>
          <p:nvPr/>
        </p:nvSpPr>
        <p:spPr>
          <a:xfrm>
            <a:off x="151276" y="815829"/>
            <a:ext cx="8435163" cy="1877397"/>
          </a:xfrm>
          <a:prstGeom prst="rect">
            <a:avLst/>
          </a:prstGeom>
          <a:noFill/>
          <a:ln>
            <a:noFill/>
          </a:ln>
        </p:spPr>
        <p:txBody>
          <a:bodyPr spcFirstLastPara="1" wrap="square" lIns="91425" tIns="45700" rIns="91425" bIns="45700" anchor="t" anchorCtr="0">
            <a:spAutoFit/>
          </a:bodyPr>
          <a:lstStyle/>
          <a:p>
            <a:pPr rtl="0"/>
            <a:r>
              <a:rPr lang="pt-BR" sz="1600" b="1" i="0" u="sng" strike="noStrike" dirty="0">
                <a:solidFill>
                  <a:srgbClr val="000000"/>
                </a:solidFill>
                <a:effectLst/>
                <a:latin typeface="Arial" panose="020B0604020202020204" pitchFamily="34" charset="0"/>
              </a:rPr>
              <a:t>Permuta (inc. I, al. "c")</a:t>
            </a:r>
          </a:p>
          <a:p>
            <a:pPr rtl="0"/>
            <a:endParaRPr lang="pt-BR" sz="1600" b="0" dirty="0">
              <a:effectLst/>
            </a:endParaRPr>
          </a:p>
          <a:p>
            <a:pPr rtl="0"/>
            <a:r>
              <a:rPr lang="pt-BR" sz="1600" b="0" i="0" u="none" strike="noStrike" dirty="0">
                <a:solidFill>
                  <a:srgbClr val="000000"/>
                </a:solidFill>
                <a:effectLst/>
                <a:latin typeface="Arial" panose="020B0604020202020204" pitchFamily="34" charset="0"/>
              </a:rPr>
              <a:t>A regulação da permuta envolve considerações similares às desenvolvidas acerca da alínea "a".</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54417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66AD79F6-C241-0535-2E72-86B47A00AB93}"/>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887A27B9-EF63-DF13-2DC8-09FE4762A982}"/>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D4898F37-0E02-7BA7-D283-EA8088382847}"/>
              </a:ext>
            </a:extLst>
          </p:cNvPr>
          <p:cNvSpPr/>
          <p:nvPr/>
        </p:nvSpPr>
        <p:spPr>
          <a:xfrm>
            <a:off x="99237" y="555634"/>
            <a:ext cx="8435163" cy="3600945"/>
          </a:xfrm>
          <a:prstGeom prst="rect">
            <a:avLst/>
          </a:prstGeom>
          <a:noFill/>
          <a:ln>
            <a:noFill/>
          </a:ln>
        </p:spPr>
        <p:txBody>
          <a:bodyPr spcFirstLastPara="1" wrap="square" lIns="91425" tIns="45700" rIns="91425" bIns="45700" anchor="t" anchorCtr="0">
            <a:spAutoFit/>
          </a:bodyPr>
          <a:lstStyle/>
          <a:p>
            <a:pPr rtl="0"/>
            <a:r>
              <a:rPr lang="pt-BR" sz="1600" b="1" i="1" u="none" strike="noStrike" dirty="0">
                <a:solidFill>
                  <a:srgbClr val="000000"/>
                </a:solidFill>
                <a:effectLst/>
                <a:latin typeface="Arial" panose="020B0604020202020204" pitchFamily="34" charset="0"/>
              </a:rPr>
              <a:t>A similitude das hipóteses</a:t>
            </a:r>
          </a:p>
          <a:p>
            <a:pPr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Nos casos das als. "a" e "c", a Administração não percebe uma contrapartida em dinheiro, mas obtém uma vantagem que atende aos princípios norteadores da atividade administrativa do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Estado.</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A alínea "a" refere-se à extinção de dívida através da dação em pagamento de imóvel. A alínea</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"c" </a:t>
            </a:r>
            <a:r>
              <a:rPr lang="pt-BR" sz="1600" b="1" i="0" u="sng" strike="noStrike" dirty="0">
                <a:solidFill>
                  <a:srgbClr val="000000"/>
                </a:solidFill>
                <a:effectLst/>
                <a:latin typeface="Arial" panose="020B0604020202020204" pitchFamily="34" charset="0"/>
              </a:rPr>
              <a:t>disciplina a aquisição do domínio de um imóvel mediante a transferência do domínio de outro imóvel.</a:t>
            </a:r>
            <a:endParaRPr lang="pt-BR" sz="1600" b="1" u="sng" dirty="0">
              <a:effectLst/>
            </a:endParaRPr>
          </a:p>
          <a:p>
            <a:br>
              <a:rPr lang="pt-BR" sz="2400" b="0" dirty="0">
                <a:effectLst/>
              </a:rPr>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304097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8441A07E-4EB3-0074-48FB-FC5DFFB40592}"/>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98CF0913-622A-55C1-D8AE-0A65DDF06300}"/>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5B62180E-F245-E057-6B0D-8E909C8491E5}"/>
              </a:ext>
            </a:extLst>
          </p:cNvPr>
          <p:cNvSpPr/>
          <p:nvPr/>
        </p:nvSpPr>
        <p:spPr>
          <a:xfrm>
            <a:off x="99237" y="555634"/>
            <a:ext cx="8435163" cy="2862282"/>
          </a:xfrm>
          <a:prstGeom prst="rect">
            <a:avLst/>
          </a:prstGeom>
          <a:noFill/>
          <a:ln>
            <a:noFill/>
          </a:ln>
        </p:spPr>
        <p:txBody>
          <a:bodyPr spcFirstLastPara="1" wrap="square" lIns="91425" tIns="45700" rIns="91425" bIns="45700" anchor="t" anchorCtr="0">
            <a:spAutoFit/>
          </a:bodyPr>
          <a:lstStyle/>
          <a:p>
            <a:pPr rtl="0"/>
            <a:r>
              <a:rPr lang="pt-BR" sz="1600" b="1" i="1" u="none" strike="noStrike" dirty="0">
                <a:solidFill>
                  <a:srgbClr val="000000"/>
                </a:solidFill>
                <a:effectLst/>
                <a:latin typeface="Arial" panose="020B0604020202020204" pitchFamily="34" charset="0"/>
              </a:rPr>
              <a:t>Extensão das considerações pertinentes à al. "a“</a:t>
            </a:r>
          </a:p>
          <a:p>
            <a:pPr rtl="0"/>
            <a:endParaRPr lang="pt-BR" sz="1600" b="0" dirty="0">
              <a:effectLst/>
            </a:endParaRPr>
          </a:p>
          <a:p>
            <a:pPr rtl="0"/>
            <a:r>
              <a:rPr lang="pt-BR" sz="1600" b="0" i="0" u="none" strike="noStrike" dirty="0">
                <a:solidFill>
                  <a:srgbClr val="000000"/>
                </a:solidFill>
                <a:effectLst/>
                <a:latin typeface="Arial" panose="020B0604020202020204" pitchFamily="34" charset="0"/>
              </a:rPr>
              <a:t>As condicionantes deduzidas nos comentários à alínea "a" do inc. I do mesmo art. 76 aplicam-se ao caso.</a:t>
            </a:r>
            <a:endParaRPr lang="pt-BR" sz="1600" b="0" dirty="0">
              <a:effectLst/>
            </a:endParaRPr>
          </a:p>
          <a:p>
            <a:pPr rtl="0"/>
            <a:br>
              <a:rPr lang="pt-BR" sz="1600" b="0" dirty="0">
                <a:effectLst/>
              </a:rPr>
            </a:br>
            <a:r>
              <a:rPr lang="pt-BR" sz="1600" b="0" i="0" u="none" strike="noStrike" dirty="0">
                <a:solidFill>
                  <a:srgbClr val="000000"/>
                </a:solidFill>
                <a:effectLst/>
                <a:latin typeface="Arial" panose="020B0604020202020204" pitchFamily="34" charset="0"/>
              </a:rPr>
              <a:t>Ademais, aplicam-se as exigências do art. 74, inc. V, que reconhece a </a:t>
            </a:r>
            <a:r>
              <a:rPr lang="pt-BR" sz="1600" b="1" i="0" u="sng" strike="noStrike" dirty="0">
                <a:solidFill>
                  <a:srgbClr val="000000"/>
                </a:solidFill>
                <a:effectLst/>
                <a:latin typeface="Arial" panose="020B0604020202020204" pitchFamily="34" charset="0"/>
              </a:rPr>
              <a:t>inexigibilidade de licitação para aquisição de imóvel dotado de singularidade que o torne necessário à Administração.</a:t>
            </a:r>
            <a:endParaRPr lang="pt-BR" sz="1600" b="1" u="sng"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400517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7F665A6C-DEB4-6D54-EDFA-CC6D1E41808D}"/>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71A1BC22-B263-4296-0D73-21213C0168F8}"/>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1E331130-69F7-F490-C9CF-4BF1BBE16FAE}"/>
              </a:ext>
            </a:extLst>
          </p:cNvPr>
          <p:cNvSpPr/>
          <p:nvPr/>
        </p:nvSpPr>
        <p:spPr>
          <a:xfrm>
            <a:off x="99237" y="555634"/>
            <a:ext cx="8435163" cy="3139281"/>
          </a:xfrm>
          <a:prstGeom prst="rect">
            <a:avLst/>
          </a:prstGeom>
          <a:noFill/>
          <a:ln>
            <a:noFill/>
          </a:ln>
        </p:spPr>
        <p:txBody>
          <a:bodyPr spcFirstLastPara="1" wrap="square" lIns="91425" tIns="45700" rIns="91425" bIns="45700" anchor="t" anchorCtr="0">
            <a:spAutoFit/>
          </a:bodyPr>
          <a:lstStyle/>
          <a:p>
            <a:pPr rtl="0"/>
            <a:r>
              <a:rPr lang="pt-BR" sz="1800" b="1" i="1" u="none" strike="noStrike" dirty="0">
                <a:solidFill>
                  <a:srgbClr val="000000"/>
                </a:solidFill>
                <a:effectLst/>
                <a:latin typeface="Arial" panose="020B0604020202020204" pitchFamily="34" charset="0"/>
              </a:rPr>
              <a:t> </a:t>
            </a:r>
            <a:r>
              <a:rPr lang="pt-BR" sz="1600" b="1" i="1" u="none" strike="noStrike" dirty="0">
                <a:solidFill>
                  <a:srgbClr val="000000"/>
                </a:solidFill>
                <a:effectLst/>
                <a:latin typeface="Arial" panose="020B0604020202020204" pitchFamily="34" charset="0"/>
              </a:rPr>
              <a:t>Utilidade do imóvel para a Administração</a:t>
            </a:r>
          </a:p>
          <a:p>
            <a:pPr rtl="0"/>
            <a:endParaRPr lang="pt-BR" sz="1600" b="0" dirty="0">
              <a:effectLst/>
            </a:endParaRPr>
          </a:p>
          <a:p>
            <a:pPr rtl="0"/>
            <a:r>
              <a:rPr lang="pt-BR" sz="1600" b="0" i="0" u="none" strike="noStrike" dirty="0">
                <a:solidFill>
                  <a:srgbClr val="000000"/>
                </a:solidFill>
                <a:effectLst/>
                <a:latin typeface="Arial" panose="020B0604020202020204" pitchFamily="34" charset="0"/>
              </a:rPr>
              <a:t>Exige-se que o imóvel a ser recebido apresente utilidade para a Administração. A avaliação da questão deve fazer-se em face do caso concreto. O dispositivo permite uma avaliação ampla</a:t>
            </a:r>
            <a:endParaRPr lang="pt-BR" sz="1600" b="0" dirty="0">
              <a:effectLst/>
            </a:endParaRPr>
          </a:p>
          <a:p>
            <a:pPr rtl="0"/>
            <a:r>
              <a:rPr lang="pt-BR" sz="1600" b="0" i="0" u="none" strike="noStrike" dirty="0">
                <a:solidFill>
                  <a:srgbClr val="000000"/>
                </a:solidFill>
                <a:effectLst/>
                <a:latin typeface="Arial" panose="020B0604020202020204" pitchFamily="34" charset="0"/>
              </a:rPr>
              <a:t>quanto ao tema, exigindo que o bem seja compatível com as finalidades principais da entidade o órgão </a:t>
            </a:r>
            <a:r>
              <a:rPr lang="pt-BR" sz="1600" b="0" i="0" u="none" strike="noStrike" dirty="0" err="1">
                <a:solidFill>
                  <a:srgbClr val="000000"/>
                </a:solidFill>
                <a:effectLst/>
                <a:latin typeface="Arial" panose="020B0604020202020204" pitchFamily="34" charset="0"/>
              </a:rPr>
              <a:t>permutante</a:t>
            </a:r>
            <a:r>
              <a:rPr lang="pt-BR" sz="1600" b="0" i="0" u="none" strike="noStrike" dirty="0">
                <a:solidFill>
                  <a:srgbClr val="000000"/>
                </a:solidFill>
                <a:effectLst/>
                <a:latin typeface="Arial" panose="020B0604020202020204" pitchFamily="34" charset="0"/>
              </a:rPr>
              <a:t>. Portanto, não se admite a permuta quando o bem a ser recebido não comporte utilização para o atendimento a necessidades abrangidas nas finalidades da entidade ou órgão.</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85456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917CC20E-1256-146C-FF10-5B50004E6E10}"/>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DBD7838A-EC59-5E93-7AD4-752500F19298}"/>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4D6EA078-2331-C1C5-CF4F-3C1CEFD99342}"/>
              </a:ext>
            </a:extLst>
          </p:cNvPr>
          <p:cNvSpPr/>
          <p:nvPr/>
        </p:nvSpPr>
        <p:spPr>
          <a:xfrm>
            <a:off x="99237" y="555634"/>
            <a:ext cx="8435163" cy="3847167"/>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O valor mínimo</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A permuta não é limitada a hipóteses em que os bens apresentem idêntico valor. Admite-se sua implementação </a:t>
            </a:r>
            <a:r>
              <a:rPr lang="pt-BR" sz="1600" b="1" i="0" u="none" strike="noStrike" dirty="0">
                <a:solidFill>
                  <a:srgbClr val="000000"/>
                </a:solidFill>
                <a:effectLst/>
                <a:latin typeface="Arial" panose="020B0604020202020204" pitchFamily="34" charset="0"/>
              </a:rPr>
              <a:t>ainda que o valor dos bens permutados seja diverso</a:t>
            </a:r>
            <a:r>
              <a:rPr lang="pt-BR" sz="1600" b="0" i="0" u="none" strike="noStrike" dirty="0">
                <a:solidFill>
                  <a:srgbClr val="000000"/>
                </a:solidFill>
                <a:effectLst/>
                <a:latin typeface="Arial" panose="020B0604020202020204" pitchFamily="34" charset="0"/>
              </a:rPr>
              <a:t>. No entanto, é necessário que o bem recebido pela União </a:t>
            </a:r>
            <a:r>
              <a:rPr lang="pt-BR" sz="1600" b="1" i="0" u="none" strike="noStrike" dirty="0">
                <a:solidFill>
                  <a:srgbClr val="000000"/>
                </a:solidFill>
                <a:effectLst/>
                <a:latin typeface="Arial" panose="020B0604020202020204" pitchFamily="34" charset="0"/>
              </a:rPr>
              <a:t>tenha pelo menos a metade do valor a ser por ela transferido</a:t>
            </a:r>
            <a:r>
              <a:rPr lang="pt-BR" sz="1600" b="0" i="0" u="none" strike="noStrike" dirty="0">
                <a:solidFill>
                  <a:srgbClr val="000000"/>
                </a:solidFill>
                <a:effectLst/>
                <a:latin typeface="Arial" panose="020B0604020202020204" pitchFamily="34" charset="0"/>
              </a:rPr>
              <a:t>. Isso envolve a exigência de avaliação prévia de ambos os bens.</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Ademais, </a:t>
            </a:r>
            <a:r>
              <a:rPr lang="pt-BR" sz="1600" b="1" i="0" u="none" strike="noStrike" dirty="0">
                <a:solidFill>
                  <a:srgbClr val="000000"/>
                </a:solidFill>
                <a:effectLst/>
                <a:latin typeface="Arial" panose="020B0604020202020204" pitchFamily="34" charset="0"/>
              </a:rPr>
              <a:t>é exigida a complementação da diferença em favor da entidade que receber o bem de menor valor</a:t>
            </a:r>
            <a:r>
              <a:rPr lang="pt-BR" sz="1600" b="0" i="0" u="none" strike="noStrike" dirty="0">
                <a:solidFill>
                  <a:srgbClr val="000000"/>
                </a:solidFill>
                <a:effectLst/>
                <a:latin typeface="Arial" panose="020B0604020202020204" pitchFamily="34" charset="0"/>
              </a:rPr>
              <a:t>. Em princípio, a terminologia adotada indica um pagamento em moeda. Mas é evidente que, no relacionamento entre órgãos e entidades da Administração Pública, é admissível a adoção de mecanismos de compensação de diversa natureza.</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306998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18E39642-73E9-B612-398C-B2EA6BEA9E2C}"/>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87B1F6B8-B835-2AED-A886-BD7F5A413E6F}"/>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28E21DF1-00E7-2731-6858-0AA979ED650B}"/>
              </a:ext>
            </a:extLst>
          </p:cNvPr>
          <p:cNvSpPr/>
          <p:nvPr/>
        </p:nvSpPr>
        <p:spPr>
          <a:xfrm>
            <a:off x="99237" y="555634"/>
            <a:ext cx="8435163" cy="3108503"/>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 Configuração de doação parcial</a:t>
            </a:r>
          </a:p>
          <a:p>
            <a:pPr algn="just" rtl="0"/>
            <a:endParaRPr lang="pt-BR" sz="1600" b="0" dirty="0">
              <a:effectLst/>
            </a:endParaRPr>
          </a:p>
          <a:p>
            <a:pPr algn="just" rtl="0"/>
            <a:r>
              <a:rPr lang="pt-BR" sz="1600" b="1" i="0" u="none" strike="noStrike" dirty="0">
                <a:solidFill>
                  <a:srgbClr val="000000"/>
                </a:solidFill>
                <a:effectLst/>
                <a:latin typeface="Arial" panose="020B0604020202020204" pitchFamily="34" charset="0"/>
              </a:rPr>
              <a:t>A ausência de medida para compensar a diferença de valor entre os bens permutados acarreta a configuração de uma doação parcial.</a:t>
            </a:r>
            <a:r>
              <a:rPr lang="pt-BR" sz="1600" b="0" i="0" u="none" strike="noStrike" dirty="0">
                <a:solidFill>
                  <a:srgbClr val="000000"/>
                </a:solidFill>
                <a:effectLst/>
                <a:latin typeface="Arial" panose="020B0604020202020204" pitchFamily="34" charset="0"/>
              </a:rPr>
              <a:t> Ou seja, se houver </a:t>
            </a:r>
            <a:r>
              <a:rPr lang="pt-BR" sz="1600" b="1" i="0" u="sng" strike="noStrike" dirty="0">
                <a:solidFill>
                  <a:srgbClr val="000000"/>
                </a:solidFill>
                <a:effectLst/>
                <a:latin typeface="Arial" panose="020B0604020202020204" pitchFamily="34" charset="0"/>
              </a:rPr>
              <a:t>permuta de bens de valores distintos</a:t>
            </a:r>
            <a:r>
              <a:rPr lang="pt-BR" sz="1600" b="0" i="0" u="none" strike="noStrike" dirty="0">
                <a:solidFill>
                  <a:srgbClr val="000000"/>
                </a:solidFill>
                <a:effectLst/>
                <a:latin typeface="Arial" panose="020B0604020202020204" pitchFamily="34" charset="0"/>
              </a:rPr>
              <a:t> sem providência para assegurar a equivalência das prestações, existirá uma perda patrimonial para o </a:t>
            </a:r>
            <a:r>
              <a:rPr lang="pt-BR" sz="1600" b="0" i="0" u="none" strike="noStrike" dirty="0" err="1">
                <a:solidFill>
                  <a:srgbClr val="000000"/>
                </a:solidFill>
                <a:effectLst/>
                <a:latin typeface="Arial" panose="020B0604020202020204" pitchFamily="34" charset="0"/>
              </a:rPr>
              <a:t>permutante</a:t>
            </a:r>
            <a:r>
              <a:rPr lang="pt-BR" sz="1600" b="0" i="0" u="none" strike="noStrike" dirty="0">
                <a:solidFill>
                  <a:srgbClr val="000000"/>
                </a:solidFill>
                <a:effectLst/>
                <a:latin typeface="Arial" panose="020B0604020202020204" pitchFamily="34" charset="0"/>
              </a:rPr>
              <a:t> que receber o bem de valor mais reduzido. Essa perda pode ser admitida, em face das circunstâncias do caso concreto. No entanto, o montante correspondente configura uma doação em favor da outra parte.</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751770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79A90B0-4FAD-C58B-835C-1286069A20D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B0C5CC87-0828-1004-3B87-40D4D8932B9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F486B25C-1CA8-A10E-86EC-5FA72D94FE9D}"/>
              </a:ext>
            </a:extLst>
          </p:cNvPr>
          <p:cNvSpPr/>
          <p:nvPr/>
        </p:nvSpPr>
        <p:spPr>
          <a:xfrm>
            <a:off x="99237" y="555634"/>
            <a:ext cx="8435163" cy="2862282"/>
          </a:xfrm>
          <a:prstGeom prst="rect">
            <a:avLst/>
          </a:prstGeom>
          <a:noFill/>
          <a:ln>
            <a:noFill/>
          </a:ln>
        </p:spPr>
        <p:txBody>
          <a:bodyPr spcFirstLastPara="1" wrap="square" lIns="91425" tIns="45700" rIns="91425" bIns="45700" anchor="t" anchorCtr="0">
            <a:spAutoFit/>
          </a:bodyPr>
          <a:lstStyle/>
          <a:p>
            <a:pPr rtl="0"/>
            <a:r>
              <a:rPr lang="pt-BR" sz="1600" b="1" i="1" u="none" strike="noStrike" dirty="0">
                <a:solidFill>
                  <a:srgbClr val="000000"/>
                </a:solidFill>
                <a:effectLst/>
                <a:latin typeface="Arial" panose="020B0604020202020204" pitchFamily="34" charset="0"/>
              </a:rPr>
              <a:t>A norma não geral</a:t>
            </a:r>
          </a:p>
          <a:p>
            <a:pPr rtl="0"/>
            <a:endParaRPr lang="pt-BR" sz="1600" b="0" dirty="0">
              <a:effectLst/>
            </a:endParaRPr>
          </a:p>
          <a:p>
            <a:pPr rtl="0"/>
            <a:r>
              <a:rPr lang="pt-BR" sz="1600" b="0" i="0" u="none" strike="noStrike" dirty="0">
                <a:solidFill>
                  <a:srgbClr val="000000"/>
                </a:solidFill>
                <a:effectLst/>
                <a:latin typeface="Arial" panose="020B0604020202020204" pitchFamily="34" charset="0"/>
              </a:rPr>
              <a:t>O dispositivo deve ser interpretado como uma norma não geral, aplicável no âmbito restrito da União.</a:t>
            </a:r>
            <a:endParaRPr lang="pt-BR" sz="1600" b="0" dirty="0">
              <a:effectLst/>
            </a:endParaRPr>
          </a:p>
          <a:p>
            <a:pPr rtl="0"/>
            <a:br>
              <a:rPr lang="pt-BR" sz="1600" b="0" dirty="0">
                <a:effectLst/>
              </a:rPr>
            </a:br>
            <a:r>
              <a:rPr lang="pt-BR" sz="1600" b="0" i="0" u="none" strike="noStrike" dirty="0">
                <a:solidFill>
                  <a:srgbClr val="000000"/>
                </a:solidFill>
                <a:effectLst/>
                <a:latin typeface="Arial" panose="020B0604020202020204" pitchFamily="34" charset="0"/>
              </a:rPr>
              <a:t>Aliás, o dispositivo equivalente da Lei 8.666/1993 foi objeto de decisão liminar na ADI 927/ RS, para o efeito de ser considerado como veiculador de norma não geral, aplicando-se exclusivamente na órbita federal.</a:t>
            </a:r>
            <a:endParaRPr lang="pt-BR" sz="1600" b="0" dirty="0">
              <a:effectLst/>
            </a:endParaRPr>
          </a:p>
          <a:p>
            <a:br>
              <a:rPr lang="pt-BR" sz="2400" b="0" dirty="0">
                <a:effectLst/>
              </a:rPr>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330769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24A8E58-AE2B-8D40-15DA-57C0FA510F59}"/>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34D70C9-2D80-6567-FE28-AD0B45B82CFE}"/>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6DE46A08-7885-9C34-EDFA-4B0C28FBE858}"/>
              </a:ext>
            </a:extLst>
          </p:cNvPr>
          <p:cNvSpPr/>
          <p:nvPr/>
        </p:nvSpPr>
        <p:spPr>
          <a:xfrm>
            <a:off x="99237" y="555634"/>
            <a:ext cx="8435163" cy="2954615"/>
          </a:xfrm>
          <a:prstGeom prst="rect">
            <a:avLst/>
          </a:prstGeom>
          <a:noFill/>
          <a:ln>
            <a:noFill/>
          </a:ln>
        </p:spPr>
        <p:txBody>
          <a:bodyPr spcFirstLastPara="1" wrap="square" lIns="91425" tIns="45700" rIns="91425" bIns="45700" anchor="t" anchorCtr="0">
            <a:spAutoFit/>
          </a:bodyPr>
          <a:lstStyle/>
          <a:p>
            <a:pPr algn="just" rtl="0"/>
            <a:r>
              <a:rPr lang="pt-BR" sz="1600" b="1" i="0" u="sng" strike="noStrike" dirty="0">
                <a:solidFill>
                  <a:srgbClr val="000000"/>
                </a:solidFill>
                <a:effectLst/>
                <a:latin typeface="Arial" panose="020B0604020202020204" pitchFamily="34" charset="0"/>
              </a:rPr>
              <a:t>Investidura (inc. 1, al. "d", e § 5.º)</a:t>
            </a:r>
          </a:p>
          <a:p>
            <a:pPr algn="just" rtl="0"/>
            <a:endParaRPr lang="pt-BR" sz="1600" b="0" u="sng" dirty="0">
              <a:effectLst/>
            </a:endParaRPr>
          </a:p>
          <a:p>
            <a:pPr algn="just" rtl="0"/>
            <a:r>
              <a:rPr lang="pt-BR" sz="1600" b="0" i="0" u="none" strike="noStrike" dirty="0">
                <a:solidFill>
                  <a:srgbClr val="000000"/>
                </a:solidFill>
                <a:effectLst/>
                <a:latin typeface="Arial" panose="020B0604020202020204" pitchFamily="34" charset="0"/>
              </a:rPr>
              <a:t>A investidura consiste numa alienação de bem público em favor de um particular, que se encontre em situações específicas e diferenciadas. A investidura foi conceituada no § 5.º, que contemplou duas hipóteses distintas.</a:t>
            </a:r>
            <a:endParaRPr lang="pt-BR" sz="1600" b="0" dirty="0">
              <a:effectLst/>
            </a:endParaRPr>
          </a:p>
          <a:p>
            <a:pPr algn="just"/>
            <a:br>
              <a:rPr lang="pt-BR" sz="1600" dirty="0"/>
            </a:br>
            <a:endParaRPr lang="pt-BR" sz="1600" dirty="0"/>
          </a:p>
          <a:p>
            <a:pPr algn="just" rtl="0"/>
            <a:r>
              <a:rPr lang="pt-BR" sz="1600" b="1" i="0" u="none" strike="noStrike" dirty="0">
                <a:solidFill>
                  <a:srgbClr val="000000"/>
                </a:solidFill>
                <a:effectLst/>
                <a:latin typeface="Arial" panose="020B0604020202020204" pitchFamily="34" charset="0"/>
              </a:rPr>
              <a:t>Proprietário de imóvel lindeiro (§ 5.°, inc. l) </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O inc. I do § 5.º exige quatro requisitos.</a:t>
            </a:r>
            <a:endParaRPr lang="pt-BR" sz="1600" b="0" dirty="0">
              <a:effectLst/>
            </a:endParaRPr>
          </a:p>
          <a:p>
            <a:br>
              <a:rPr lang="pt-BR"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876267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87AEA32-EFF0-E0DB-8FEC-5834A170E385}"/>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D019778B-0D92-5F7D-47AC-E405998C15E0}"/>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BE402811-BB35-DF03-A991-837261094783}"/>
              </a:ext>
            </a:extLst>
          </p:cNvPr>
          <p:cNvSpPr/>
          <p:nvPr/>
        </p:nvSpPr>
        <p:spPr>
          <a:xfrm>
            <a:off x="99237" y="555634"/>
            <a:ext cx="8435163" cy="3108503"/>
          </a:xfrm>
          <a:prstGeom prst="rect">
            <a:avLst/>
          </a:prstGeom>
          <a:noFill/>
          <a:ln>
            <a:noFill/>
          </a:ln>
        </p:spPr>
        <p:txBody>
          <a:bodyPr spcFirstLastPara="1" wrap="square" lIns="91425" tIns="45700" rIns="91425" bIns="45700" anchor="t" anchorCtr="0">
            <a:spAutoFit/>
          </a:bodyPr>
          <a:lstStyle/>
          <a:p>
            <a:pPr algn="just" rtl="0"/>
            <a:r>
              <a:rPr lang="pt-BR" sz="1600" b="1" i="0" u="none" strike="noStrike" dirty="0">
                <a:solidFill>
                  <a:srgbClr val="000000"/>
                </a:solidFill>
                <a:effectLst/>
                <a:latin typeface="Arial" panose="020B0604020202020204" pitchFamily="34" charset="0"/>
              </a:rPr>
              <a:t>Proprietário de imóvel lindeiro (§ 5.°, inc. l) </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O inc. I do § 5.º exige quatro requisitos.</a:t>
            </a:r>
            <a:endParaRPr lang="pt-BR" sz="1600" b="0" dirty="0">
              <a:effectLst/>
            </a:endParaRPr>
          </a:p>
          <a:p>
            <a:pPr algn="just" rtl="0"/>
            <a:endParaRPr lang="pt-BR" sz="1600" b="1" i="1" u="none" strike="noStrike" dirty="0">
              <a:solidFill>
                <a:srgbClr val="000000"/>
              </a:solidFill>
              <a:effectLst/>
              <a:latin typeface="Arial" panose="020B0604020202020204" pitchFamily="34" charset="0"/>
            </a:endParaRPr>
          </a:p>
          <a:p>
            <a:pPr algn="just" rtl="0"/>
            <a:endParaRPr lang="pt-BR" sz="1600" b="1" i="1" dirty="0">
              <a:latin typeface="Arial" panose="020B0604020202020204" pitchFamily="34" charset="0"/>
            </a:endParaRPr>
          </a:p>
          <a:p>
            <a:pPr algn="just" rtl="0"/>
            <a:r>
              <a:rPr lang="pt-BR" sz="1600" b="1" i="1" u="none" strike="noStrike" dirty="0">
                <a:solidFill>
                  <a:srgbClr val="000000"/>
                </a:solidFill>
                <a:effectLst/>
                <a:latin typeface="Arial" panose="020B0604020202020204" pitchFamily="34" charset="0"/>
              </a:rPr>
              <a:t>Os requisitos para aplicação do dispositivo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O primeiro requisito reside em que o imóvel consista no remanescente ou no produto da execução de obra pública. O segundo é a impossibilidade de aproveitamento da área para quaisquer fins específicos distintos. O terceiro é que a alienação é feita em favor dos proprietários lindeiros. O quarto é o pagamento de preço superior ao da avaliação.</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4155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01" name="Google Shape;101;p3"/>
          <p:cNvSpPr txBox="1"/>
          <p:nvPr/>
        </p:nvSpPr>
        <p:spPr>
          <a:xfrm>
            <a:off x="-42775" y="352850"/>
            <a:ext cx="8971800" cy="9291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3100"/>
              <a:buFont typeface="Arial"/>
              <a:buNone/>
            </a:pPr>
            <a:r>
              <a:rPr lang="pt-BR" sz="3100" b="1" i="0" u="sng" strike="noStrike" cap="small">
                <a:solidFill>
                  <a:srgbClr val="141414"/>
                </a:solidFill>
                <a:latin typeface="Calibri"/>
                <a:ea typeface="Calibri"/>
                <a:cs typeface="Calibri"/>
                <a:sym typeface="Calibri"/>
              </a:rPr>
              <a:t>LUIZ DALAGO JÚNIOR</a:t>
            </a:r>
            <a:endParaRPr sz="3100" b="1" i="0" u="sng" strike="noStrike" cap="small">
              <a:solidFill>
                <a:srgbClr val="141414"/>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3100"/>
              <a:buFont typeface="Arial"/>
              <a:buNone/>
            </a:pPr>
            <a:endParaRPr sz="3100" b="1" i="0" u="sng" strike="noStrike" cap="small">
              <a:solidFill>
                <a:srgbClr val="141414"/>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2800"/>
              <a:buFont typeface="Arial"/>
              <a:buNone/>
            </a:pPr>
            <a:r>
              <a:rPr lang="pt-BR" sz="2800" b="1" i="0" u="none" strike="noStrike" cap="small">
                <a:solidFill>
                  <a:srgbClr val="141414"/>
                </a:solidFill>
                <a:latin typeface="Calibri"/>
                <a:ea typeface="Calibri"/>
                <a:cs typeface="Calibri"/>
                <a:sym typeface="Calibri"/>
              </a:rPr>
              <a:t>Advogado, Professor,  Consultor e Escritor</a:t>
            </a:r>
            <a:endParaRPr sz="2800" b="0" i="0" u="none" strike="noStrike" cap="none">
              <a:solidFill>
                <a:srgbClr val="000000"/>
              </a:solidFill>
              <a:latin typeface="Calibri"/>
              <a:ea typeface="Calibri"/>
              <a:cs typeface="Calibri"/>
              <a:sym typeface="Calibri"/>
            </a:endParaRPr>
          </a:p>
          <a:p>
            <a:pPr marL="914400" marR="0" lvl="0" indent="0" algn="just" rtl="0">
              <a:lnSpc>
                <a:spcPct val="115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457200" marR="0" lvl="1" indent="0" algn="ctr" rtl="0">
              <a:lnSpc>
                <a:spcPct val="115000"/>
              </a:lnSpc>
              <a:spcBef>
                <a:spcPts val="0"/>
              </a:spcBef>
              <a:spcAft>
                <a:spcPts val="0"/>
              </a:spcAft>
              <a:buClr>
                <a:srgbClr val="000000"/>
              </a:buClr>
              <a:buSzPts val="1600"/>
              <a:buFont typeface="Arial"/>
              <a:buNone/>
            </a:pPr>
            <a:endParaRPr sz="1600" b="1" i="0" u="none" strike="noStrike" cap="none">
              <a:solidFill>
                <a:srgbClr val="141414"/>
              </a:solidFill>
              <a:latin typeface="Calibri"/>
              <a:ea typeface="Calibri"/>
              <a:cs typeface="Calibri"/>
              <a:sym typeface="Calibri"/>
            </a:endParaRPr>
          </a:p>
          <a:p>
            <a:pPr marL="457200" marR="0" lvl="1" indent="0" algn="ctr" rtl="0">
              <a:lnSpc>
                <a:spcPct val="115000"/>
              </a:lnSpc>
              <a:spcBef>
                <a:spcPts val="0"/>
              </a:spcBef>
              <a:spcAft>
                <a:spcPts val="0"/>
              </a:spcAft>
              <a:buClr>
                <a:srgbClr val="000000"/>
              </a:buClr>
              <a:buSzPts val="1600"/>
              <a:buFont typeface="Arial"/>
              <a:buNone/>
            </a:pPr>
            <a:r>
              <a:rPr lang="pt-BR" sz="1600" b="1" i="0" u="none" strike="noStrike" cap="none">
                <a:solidFill>
                  <a:srgbClr val="141414"/>
                </a:solidFill>
                <a:latin typeface="Calibri"/>
                <a:ea typeface="Calibri"/>
                <a:cs typeface="Calibri"/>
                <a:sym typeface="Calibri"/>
              </a:rPr>
              <a:t>@luizdalagojunior</a:t>
            </a:r>
            <a:endParaRPr sz="1600" b="0" i="0" u="none" strike="noStrike" cap="none">
              <a:solidFill>
                <a:srgbClr val="000000"/>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1200"/>
              <a:buFont typeface="Arial"/>
              <a:buNone/>
            </a:pPr>
            <a:br>
              <a:rPr lang="pt-BR" sz="1200" b="0" i="0" u="none" strike="noStrike" cap="none">
                <a:solidFill>
                  <a:srgbClr val="000000"/>
                </a:solidFill>
                <a:latin typeface="Calibri"/>
                <a:ea typeface="Calibri"/>
                <a:cs typeface="Calibri"/>
                <a:sym typeface="Calibri"/>
              </a:rPr>
            </a:br>
            <a:endParaRPr sz="1200" b="0" i="0" u="none" strike="noStrike" cap="none">
              <a:solidFill>
                <a:srgbClr val="000000"/>
              </a:solidFill>
              <a:latin typeface="Times New Roman"/>
              <a:ea typeface="Times New Roman"/>
              <a:cs typeface="Times New Roman"/>
              <a:sym typeface="Times New Roman"/>
            </a:endParaRPr>
          </a:p>
          <a:p>
            <a:pPr marL="0" marR="0" lvl="0" indent="0" algn="ctr" rtl="0">
              <a:lnSpc>
                <a:spcPct val="90000"/>
              </a:lnSpc>
              <a:spcBef>
                <a:spcPts val="100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pic>
        <p:nvPicPr>
          <p:cNvPr id="102" name="Google Shape;102;p3"/>
          <p:cNvPicPr preferRelativeResize="0"/>
          <p:nvPr/>
        </p:nvPicPr>
        <p:blipFill rotWithShape="1">
          <a:blip r:embed="rId4">
            <a:alphaModFix/>
          </a:blip>
          <a:srcRect/>
          <a:stretch/>
        </p:blipFill>
        <p:spPr>
          <a:xfrm>
            <a:off x="5530800" y="2571750"/>
            <a:ext cx="374274" cy="374274"/>
          </a:xfrm>
          <a:prstGeom prst="rect">
            <a:avLst/>
          </a:prstGeom>
          <a:noFill/>
          <a:ln>
            <a:noFill/>
          </a:ln>
        </p:spPr>
      </p:pic>
      <p:pic>
        <p:nvPicPr>
          <p:cNvPr id="103" name="Google Shape;103;p3"/>
          <p:cNvPicPr preferRelativeResize="0"/>
          <p:nvPr/>
        </p:nvPicPr>
        <p:blipFill rotWithShape="1">
          <a:blip r:embed="rId5">
            <a:alphaModFix/>
          </a:blip>
          <a:srcRect/>
          <a:stretch/>
        </p:blipFill>
        <p:spPr>
          <a:xfrm>
            <a:off x="2098225" y="2153575"/>
            <a:ext cx="1507350" cy="161417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82E30BFA-2CCA-9AAD-B76F-B3C7A1A7072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6F096834-BB1A-4C26-DEE1-34392469731F}"/>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9F27D3A5-EA61-DC25-6121-545EB83A046C}"/>
              </a:ext>
            </a:extLst>
          </p:cNvPr>
          <p:cNvSpPr/>
          <p:nvPr/>
        </p:nvSpPr>
        <p:spPr>
          <a:xfrm>
            <a:off x="173579" y="109585"/>
            <a:ext cx="8435163" cy="4770496"/>
          </a:xfrm>
          <a:prstGeom prst="rect">
            <a:avLst/>
          </a:prstGeom>
          <a:noFill/>
          <a:ln>
            <a:noFill/>
          </a:ln>
        </p:spPr>
        <p:txBody>
          <a:bodyPr spcFirstLastPara="1" wrap="square" lIns="91425" tIns="45700" rIns="91425" bIns="45700" anchor="t" anchorCtr="0">
            <a:spAutoFit/>
          </a:bodyPr>
          <a:lstStyle/>
          <a:p>
            <a:pPr rtl="0"/>
            <a:r>
              <a:rPr lang="pt-BR" sz="1600" b="1" i="1" u="none" strike="noStrike" dirty="0">
                <a:solidFill>
                  <a:srgbClr val="000000"/>
                </a:solidFill>
                <a:effectLst/>
                <a:latin typeface="Arial" panose="020B0604020202020204" pitchFamily="34" charset="0"/>
              </a:rPr>
              <a:t>O aproveitamento para fins não econômicos</a:t>
            </a:r>
            <a:endParaRPr lang="pt-BR" sz="1600" b="0" dirty="0">
              <a:effectLst/>
            </a:endParaRPr>
          </a:p>
          <a:p>
            <a:pPr rtl="0"/>
            <a:r>
              <a:rPr lang="pt-BR" sz="1600" b="0" i="0" u="none" strike="noStrike" dirty="0">
                <a:solidFill>
                  <a:srgbClr val="000000"/>
                </a:solidFill>
                <a:effectLst/>
                <a:latin typeface="Arial" panose="020B0604020202020204" pitchFamily="34" charset="0"/>
              </a:rPr>
              <a:t>No caso, a investidura exige enfoque diverso daquele tradicionalmente a ela reservado, sendo necessário relacioná-la com as regras constitucionais que tutelam o meio ambiente e os ecossistemas.</a:t>
            </a:r>
            <a:endParaRPr lang="pt-BR" sz="1600" b="0" dirty="0">
              <a:effectLst/>
            </a:endParaRPr>
          </a:p>
          <a:p>
            <a:pPr rtl="0"/>
            <a:br>
              <a:rPr lang="pt-BR" sz="1600" b="0" dirty="0">
                <a:effectLst/>
              </a:rPr>
            </a:br>
            <a:r>
              <a:rPr lang="pt-BR" sz="1600" b="0" i="0" u="none" strike="noStrike" dirty="0">
                <a:solidFill>
                  <a:srgbClr val="000000"/>
                </a:solidFill>
                <a:effectLst/>
                <a:latin typeface="Arial" panose="020B0604020202020204" pitchFamily="34" charset="0"/>
              </a:rPr>
              <a:t>Qualquer que seja a área imóvel remanescente, poderá cogitar-se de seu aproveitamento para fins ecológicos e ambientais.</a:t>
            </a:r>
            <a:endParaRPr lang="pt-BR" sz="1600" b="0" dirty="0">
              <a:effectLst/>
            </a:endParaRPr>
          </a:p>
          <a:p>
            <a:pPr rtl="0"/>
            <a:br>
              <a:rPr lang="pt-BR" sz="1600" b="0" dirty="0">
                <a:effectLst/>
              </a:rPr>
            </a:br>
            <a:r>
              <a:rPr lang="pt-BR" sz="1600" b="0" i="0" u="none" strike="noStrike" dirty="0">
                <a:solidFill>
                  <a:srgbClr val="000000"/>
                </a:solidFill>
                <a:effectLst/>
                <a:latin typeface="Arial" panose="020B0604020202020204" pitchFamily="34" charset="0"/>
              </a:rPr>
              <a:t>Assim, entre a opção de conceder o domínio de uma pequena faixa de terras a um particular (para que dela faça uso egoístico) e utilizar a área para fins ecológicos (promovendo implantação de parques, por exemplo), a Administração terá o dever de optar pela segunda alternativa.</a:t>
            </a:r>
            <a:endParaRPr lang="pt-BR" sz="1600" b="0" dirty="0">
              <a:effectLst/>
            </a:endParaRPr>
          </a:p>
          <a:p>
            <a:pPr rtl="0"/>
            <a:br>
              <a:rPr lang="pt-BR" sz="1600" b="0" dirty="0">
                <a:effectLst/>
              </a:rPr>
            </a:br>
            <a:r>
              <a:rPr lang="pt-BR" sz="1600" b="0" i="0" u="none" strike="noStrike" dirty="0">
                <a:solidFill>
                  <a:srgbClr val="000000"/>
                </a:solidFill>
                <a:effectLst/>
                <a:latin typeface="Arial" panose="020B0604020202020204" pitchFamily="34" charset="0"/>
              </a:rPr>
              <a:t>O conceito de "</a:t>
            </a:r>
            <a:r>
              <a:rPr lang="pt-BR" sz="1600" b="0" i="0" u="none" strike="noStrike" dirty="0" err="1">
                <a:solidFill>
                  <a:srgbClr val="000000"/>
                </a:solidFill>
                <a:effectLst/>
                <a:latin typeface="Arial" panose="020B0604020202020204" pitchFamily="34" charset="0"/>
              </a:rPr>
              <a:t>inaproveitabilidade</a:t>
            </a:r>
            <a:r>
              <a:rPr lang="pt-BR" sz="1600" b="0" i="0" u="none" strike="noStrike" dirty="0">
                <a:solidFill>
                  <a:srgbClr val="000000"/>
                </a:solidFill>
                <a:effectLst/>
                <a:latin typeface="Arial" panose="020B0604020202020204" pitchFamily="34" charset="0"/>
              </a:rPr>
              <a:t>” alterou-se de modo radical em virtude da tutela aos ecossistemas. Portanto, somente se poderá cogitar de investidura quando a área seja inaproveitável sob qualquer enfoque possível (inclusive o ecológico).</a:t>
            </a:r>
            <a:endParaRPr lang="pt-BR" sz="1600" b="0" dirty="0">
              <a:effectLst/>
            </a:endParaRPr>
          </a:p>
          <a:p>
            <a:br>
              <a:rPr lang="pt-BR" sz="1600" dirty="0"/>
            </a:br>
            <a:br>
              <a:rPr lang="pt-BR" sz="1600" b="0" i="0" u="none" strike="noStrike" cap="none" dirty="0">
                <a:solidFill>
                  <a:srgbClr val="000000"/>
                </a:solidFill>
                <a:latin typeface="Arial"/>
                <a:ea typeface="Arial"/>
                <a:cs typeface="Arial"/>
                <a:sym typeface="Arial"/>
              </a:rPr>
            </a:br>
            <a:endParaRPr lang="pt-B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162616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AB1B3F2-6282-F30F-CEC5-07952FCF1EE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C380C383-E895-85E3-2EC1-0C0D2297FA95}"/>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6E4362DD-6878-DBDC-68C9-AC52C0436498}"/>
              </a:ext>
            </a:extLst>
          </p:cNvPr>
          <p:cNvSpPr/>
          <p:nvPr/>
        </p:nvSpPr>
        <p:spPr>
          <a:xfrm>
            <a:off x="99237" y="555634"/>
            <a:ext cx="8435163" cy="3108503"/>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Configuração de inexigibilidade de licitação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A hipótese pode ser qualificada como uma modalidade de inexigibilidade de licitação, eis que a alienação do bem é realizada em favor de um determinado e específico beneficiário, que se encontra em situação jurídica diferenciada. Inexiste viabilidade de competição.</a:t>
            </a:r>
            <a:endParaRPr lang="pt-BR" sz="1600" b="0" dirty="0">
              <a:effectLst/>
            </a:endParaRPr>
          </a:p>
          <a:p>
            <a:pPr algn="just" rtl="0"/>
            <a:br>
              <a:rPr lang="pt-BR" sz="1600" b="0" dirty="0">
                <a:effectLst/>
              </a:rPr>
            </a:br>
            <a:r>
              <a:rPr lang="pt-BR" sz="1600" b="1" i="1" u="none" strike="noStrike" dirty="0">
                <a:solidFill>
                  <a:srgbClr val="000000"/>
                </a:solidFill>
                <a:effectLst/>
                <a:latin typeface="Arial" panose="020B0604020202020204" pitchFamily="34" charset="0"/>
              </a:rPr>
              <a:t>A exigência de pagamento de preço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A investidura não consiste em ato de liberalidade. Exige-se que o interessado realize pagamento em contrapartida pela aquisição do domínio do bem. O dispositivo apenas contempla a desnecessidade de licitação para a realização da operação.</a:t>
            </a:r>
            <a:endParaRPr lang="pt-BR" sz="1600" b="0" dirty="0">
              <a:effectLst/>
            </a:endParaRPr>
          </a:p>
          <a:p>
            <a:br>
              <a:rPr lang="pt-BR" sz="2400" b="0" dirty="0">
                <a:effectLst/>
              </a:rPr>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549040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B215641-2351-0DAB-87DF-5DB535987191}"/>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0017137F-BA10-3261-CEC2-DF87A0E99B69}"/>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3F66AAC7-2FEC-2E0A-C299-9128E1B43A59}"/>
              </a:ext>
            </a:extLst>
          </p:cNvPr>
          <p:cNvSpPr/>
          <p:nvPr/>
        </p:nvSpPr>
        <p:spPr>
          <a:xfrm>
            <a:off x="99237" y="555634"/>
            <a:ext cx="8435163" cy="3600945"/>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A eventual possibilidade de competição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Somente será aplicável a hipótese ora examinada quando não for possível estabelecer competição entre potenciais interessados em beneficiar-se do bem.</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Assim, suponha-se que uma área inaproveitável seja lindeira a diversos imóveis, cujos proprietários tenham idêntico interesse em adquirir a titularidade do imóvel.</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Não será dado ao Estado escolher um deles, ao seu bel-prazer. Nem caberá solucionar a competição por via distinta da licitação. Deverá assegurar-se a todos os interessados o direito de acesso à disputa pela aquisição do domínio da área, selecionando-se a melhor proposta como a vencedora.</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552342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CEA08A6-E295-5070-FD02-3F7B9478BED6}"/>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15412EA1-8222-950B-15BE-73732F1BCFA8}"/>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6298D040-4B4F-AAC9-3046-3263CBAD97BD}"/>
              </a:ext>
            </a:extLst>
          </p:cNvPr>
          <p:cNvSpPr/>
          <p:nvPr/>
        </p:nvSpPr>
        <p:spPr>
          <a:xfrm>
            <a:off x="99237" y="555634"/>
            <a:ext cx="8435163" cy="3139281"/>
          </a:xfrm>
          <a:prstGeom prst="rect">
            <a:avLst/>
          </a:prstGeom>
          <a:noFill/>
          <a:ln>
            <a:noFill/>
          </a:ln>
        </p:spPr>
        <p:txBody>
          <a:bodyPr spcFirstLastPara="1" wrap="square" lIns="91425" tIns="45700" rIns="91425" bIns="45700" anchor="t" anchorCtr="0">
            <a:spAutoFit/>
          </a:bodyPr>
          <a:lstStyle/>
          <a:p>
            <a:pPr rtl="0"/>
            <a:r>
              <a:rPr lang="pt-BR" sz="1800" b="1" i="1" u="none" strike="noStrike" dirty="0">
                <a:solidFill>
                  <a:srgbClr val="000000"/>
                </a:solidFill>
                <a:effectLst/>
                <a:latin typeface="Arial" panose="020B0604020202020204" pitchFamily="34" charset="0"/>
              </a:rPr>
              <a:t> </a:t>
            </a:r>
            <a:r>
              <a:rPr lang="pt-BR" sz="1600" b="1" i="1" u="none" strike="noStrike" dirty="0">
                <a:solidFill>
                  <a:srgbClr val="000000"/>
                </a:solidFill>
                <a:effectLst/>
                <a:latin typeface="Arial" panose="020B0604020202020204" pitchFamily="34" charset="0"/>
              </a:rPr>
              <a:t>Os limites quanto ao preço</a:t>
            </a:r>
          </a:p>
          <a:p>
            <a:pPr rtl="0"/>
            <a:endParaRPr lang="pt-BR" sz="1600" b="0" dirty="0">
              <a:effectLst/>
            </a:endParaRPr>
          </a:p>
          <a:p>
            <a:pPr rtl="0"/>
            <a:r>
              <a:rPr lang="pt-BR" sz="1600" b="0" i="0" u="none" strike="noStrike" dirty="0">
                <a:solidFill>
                  <a:srgbClr val="000000"/>
                </a:solidFill>
                <a:effectLst/>
                <a:latin typeface="Arial" panose="020B0604020202020204" pitchFamily="34" charset="0"/>
              </a:rPr>
              <a:t>A redação do § 5.º, inc. I, parte final, é confusa. Determina que o preço não será inferior ao da avaliação nem superior a 50% do valor máximo previsto no art. 75, inc. II, da Lei 14.133/2021 (cinquenta mil reais). Ou seja, o valor máximo seria de vinte e cinco mil reais.</a:t>
            </a:r>
            <a:endParaRPr lang="pt-BR" sz="1600" b="0" dirty="0">
              <a:effectLst/>
            </a:endParaRPr>
          </a:p>
          <a:p>
            <a:pPr rtl="0"/>
            <a:br>
              <a:rPr lang="pt-BR" sz="1600" b="0" dirty="0">
                <a:effectLst/>
              </a:rPr>
            </a:br>
            <a:r>
              <a:rPr lang="pt-BR" sz="1600" b="0" i="0" u="none" strike="noStrike" dirty="0">
                <a:solidFill>
                  <a:srgbClr val="000000"/>
                </a:solidFill>
                <a:effectLst/>
                <a:latin typeface="Arial" panose="020B0604020202020204" pitchFamily="34" charset="0"/>
              </a:rPr>
              <a:t>Ao que se infere, não se aplica a dispensa de licitação quando o valor estimado da área for superior a 50% do disposto no art. 75, inc. II. Em tal hipótese, a alienação deverá ser precedida de licitação.</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798974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E737C04-3D59-F834-A8F0-F7E1C6A19A4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01F821F9-40E8-E05B-18D1-3D52155F6926}"/>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9AF598DD-FA14-FDD9-9B9A-ED992BE35E41}"/>
              </a:ext>
            </a:extLst>
          </p:cNvPr>
          <p:cNvSpPr/>
          <p:nvPr/>
        </p:nvSpPr>
        <p:spPr>
          <a:xfrm>
            <a:off x="99237" y="555634"/>
            <a:ext cx="8435163" cy="3600945"/>
          </a:xfrm>
          <a:prstGeom prst="rect">
            <a:avLst/>
          </a:prstGeom>
          <a:noFill/>
          <a:ln>
            <a:noFill/>
          </a:ln>
        </p:spPr>
        <p:txBody>
          <a:bodyPr spcFirstLastPara="1" wrap="square" lIns="91425" tIns="45700" rIns="91425" bIns="45700" anchor="t" anchorCtr="0">
            <a:spAutoFit/>
          </a:bodyPr>
          <a:lstStyle/>
          <a:p>
            <a:pPr algn="just" rtl="0"/>
            <a:r>
              <a:rPr lang="pt-BR" sz="1600" b="1" i="0" u="none" strike="noStrike" dirty="0">
                <a:solidFill>
                  <a:srgbClr val="000000"/>
                </a:solidFill>
                <a:effectLst/>
                <a:latin typeface="Arial" panose="020B0604020202020204" pitchFamily="34" charset="0"/>
              </a:rPr>
              <a:t>A venda intraestatal (</a:t>
            </a:r>
            <a:r>
              <a:rPr lang="pt-BR" sz="1600" b="1" i="1" u="none" strike="noStrike" dirty="0">
                <a:solidFill>
                  <a:srgbClr val="000000"/>
                </a:solidFill>
                <a:effectLst/>
                <a:latin typeface="Arial" panose="020B0604020202020204" pitchFamily="34" charset="0"/>
              </a:rPr>
              <a:t>caput</a:t>
            </a:r>
            <a:r>
              <a:rPr lang="pt-BR" sz="1600" b="1" i="0" u="none" strike="noStrike" dirty="0">
                <a:solidFill>
                  <a:srgbClr val="000000"/>
                </a:solidFill>
                <a:effectLst/>
                <a:latin typeface="Arial" panose="020B0604020202020204" pitchFamily="34" charset="0"/>
              </a:rPr>
              <a:t>, inc. I, alínea "e")</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A alienação onerosa de bens, praticada entre entidades integrantes da Administração Pública, dispensa licitação.</a:t>
            </a:r>
            <a:endParaRPr lang="pt-BR" sz="1600" b="0" dirty="0">
              <a:effectLst/>
            </a:endParaRPr>
          </a:p>
          <a:p>
            <a:endParaRPr lang="pt-BR" sz="1600" dirty="0"/>
          </a:p>
          <a:p>
            <a:pPr rtl="0"/>
            <a:r>
              <a:rPr lang="pt-BR" sz="1600" b="1" i="1" u="none" strike="noStrike" dirty="0">
                <a:solidFill>
                  <a:srgbClr val="000000"/>
                </a:solidFill>
                <a:effectLst/>
                <a:latin typeface="Arial" panose="020B0604020202020204" pitchFamily="34" charset="0"/>
              </a:rPr>
              <a:t>Limites da abrangência</a:t>
            </a:r>
            <a:endParaRPr lang="pt-BR" sz="1600" b="0" dirty="0">
              <a:effectLst/>
            </a:endParaRPr>
          </a:p>
          <a:p>
            <a:pPr rtl="0"/>
            <a:r>
              <a:rPr lang="pt-BR" sz="1600" b="0" i="0" u="none" strike="noStrike" dirty="0">
                <a:solidFill>
                  <a:srgbClr val="000000"/>
                </a:solidFill>
                <a:effectLst/>
                <a:latin typeface="Arial" panose="020B0604020202020204" pitchFamily="34" charset="0"/>
              </a:rPr>
              <a:t>Mas o dispositivo tem de ser interpretado em termos, para evitar inconstitucionalidade. Aplicam-se ao caso todas as ressalvas e reservas contidas formalmente na própria Lei 14.133/2021, </a:t>
            </a:r>
            <a:r>
              <a:rPr lang="pt-BR" sz="1600" b="0" i="0" u="none" strike="noStrike" dirty="0" err="1">
                <a:solidFill>
                  <a:srgbClr val="000000"/>
                </a:solidFill>
                <a:effectLst/>
                <a:latin typeface="Arial" panose="020B0604020202020204" pitchFamily="34" charset="0"/>
              </a:rPr>
              <a:t>по</a:t>
            </a:r>
            <a:r>
              <a:rPr lang="pt-BR" sz="1600" b="0" i="0" u="none" strike="noStrike" dirty="0">
                <a:solidFill>
                  <a:srgbClr val="000000"/>
                </a:solidFill>
                <a:effectLst/>
                <a:latin typeface="Arial" panose="020B0604020202020204" pitchFamily="34" charset="0"/>
              </a:rPr>
              <a:t> art. 75, inc. IX.</a:t>
            </a:r>
            <a:endParaRPr lang="pt-BR" sz="1600" b="0" dirty="0">
              <a:effectLst/>
            </a:endParaRPr>
          </a:p>
          <a:p>
            <a:br>
              <a:rPr lang="pt-BR" sz="3200" dirty="0"/>
            </a:br>
            <a:br>
              <a:rPr lang="pt-BR" sz="2400" dirty="0"/>
            </a:br>
            <a:br>
              <a:rPr lang="pt-BR" sz="1400" b="0" i="0" u="none" strike="noStrike" cap="none" dirty="0">
                <a:solidFill>
                  <a:srgbClr val="000000"/>
                </a:solidFill>
                <a:latin typeface="Arial"/>
                <a:ea typeface="Arial"/>
                <a:cs typeface="Arial"/>
                <a:sym typeface="Arial"/>
              </a:rPr>
            </a:br>
            <a:endParaRPr lang="pt-B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564769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5B428DC-9E96-ACDD-8D4C-65E337A0D17C}"/>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22615564-DD19-CB31-EB1A-23C7E320213D}"/>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FC62CD1E-C669-09E1-9447-2D1FEB2ED0E9}"/>
              </a:ext>
            </a:extLst>
          </p:cNvPr>
          <p:cNvSpPr/>
          <p:nvPr/>
        </p:nvSpPr>
        <p:spPr>
          <a:xfrm>
            <a:off x="99237" y="555634"/>
            <a:ext cx="8435163" cy="2862282"/>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A solução vantajosa</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De todo o modo, somente se pode admitir a alienação sem licitação entre entidades integrantes da Administração Pública quando essa for a solução mais vantajosa para a realização das funções estatais.</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Assim, não se admite a transferência sem licitação de imóvel público de um ente federativo para outra órbita federativa, sem contrapartida adequada.</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370206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DA451C4A-62D4-638E-3C12-DC07F8C48833}"/>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BA66C6AC-ECD4-440B-0A8C-AB6353572B0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09E55410-2C7A-A4BC-FD13-7075F63164A3}"/>
              </a:ext>
            </a:extLst>
          </p:cNvPr>
          <p:cNvSpPr/>
          <p:nvPr/>
        </p:nvSpPr>
        <p:spPr>
          <a:xfrm>
            <a:off x="99237" y="555634"/>
            <a:ext cx="8435163" cy="4154943"/>
          </a:xfrm>
          <a:prstGeom prst="rect">
            <a:avLst/>
          </a:prstGeom>
          <a:noFill/>
          <a:ln>
            <a:noFill/>
          </a:ln>
        </p:spPr>
        <p:txBody>
          <a:bodyPr spcFirstLastPara="1" wrap="square" lIns="91425" tIns="45700" rIns="91425" bIns="45700" anchor="t" anchorCtr="0">
            <a:spAutoFit/>
          </a:bodyPr>
          <a:lstStyle/>
          <a:p>
            <a:pPr rtl="0"/>
            <a:r>
              <a:rPr lang="pt-BR" sz="1600" b="1" i="0" u="none" strike="noStrike" dirty="0">
                <a:solidFill>
                  <a:srgbClr val="000000"/>
                </a:solidFill>
                <a:effectLst/>
                <a:latin typeface="Arial" panose="020B0604020202020204" pitchFamily="34" charset="0"/>
              </a:rPr>
              <a:t>Titulação de imóveis residenciais por interesse social (</a:t>
            </a:r>
            <a:r>
              <a:rPr lang="pt-BR" sz="1600" b="1" i="1" u="none" strike="noStrike" dirty="0">
                <a:solidFill>
                  <a:srgbClr val="000000"/>
                </a:solidFill>
                <a:effectLst/>
                <a:latin typeface="Arial" panose="020B0604020202020204" pitchFamily="34" charset="0"/>
              </a:rPr>
              <a:t>caput</a:t>
            </a:r>
            <a:r>
              <a:rPr lang="pt-BR" sz="1600" b="1" i="0" u="none" strike="noStrike" dirty="0">
                <a:solidFill>
                  <a:srgbClr val="000000"/>
                </a:solidFill>
                <a:effectLst/>
                <a:latin typeface="Arial" panose="020B0604020202020204" pitchFamily="34" charset="0"/>
              </a:rPr>
              <a:t>, inc. I, alínea "f”)</a:t>
            </a:r>
          </a:p>
          <a:p>
            <a:pPr rtl="0"/>
            <a:endParaRPr lang="pt-BR" sz="1600" b="0" dirty="0">
              <a:effectLst/>
            </a:endParaRPr>
          </a:p>
          <a:p>
            <a:pPr rtl="0"/>
            <a:r>
              <a:rPr lang="pt-BR" sz="1600" b="0" i="0" u="none" strike="noStrike" dirty="0">
                <a:solidFill>
                  <a:srgbClr val="000000"/>
                </a:solidFill>
                <a:effectLst/>
                <a:latin typeface="Arial" panose="020B0604020202020204" pitchFamily="34" charset="0"/>
              </a:rPr>
              <a:t>O dispositivo destina-se a evitar que políticas públicas de titulação de imóveis residenciais sejam inviabilizadas em vista da necessidade de aplicação de procedimento licitatório.</a:t>
            </a:r>
          </a:p>
          <a:p>
            <a:pPr algn="just" rtl="0"/>
            <a:endParaRPr lang="pt-BR" sz="1600" b="0" i="0" u="none" strike="noStrike" dirty="0">
              <a:solidFill>
                <a:srgbClr val="000000"/>
              </a:solidFill>
              <a:effectLst/>
              <a:latin typeface="Arial" panose="020B0604020202020204" pitchFamily="34" charset="0"/>
            </a:endParaRPr>
          </a:p>
          <a:p>
            <a:pPr algn="just" rtl="0"/>
            <a:r>
              <a:rPr lang="pt-BR" sz="1600" b="1" i="1" u="none" strike="noStrike" dirty="0">
                <a:solidFill>
                  <a:srgbClr val="000000"/>
                </a:solidFill>
                <a:effectLst/>
                <a:latin typeface="Arial" panose="020B0604020202020204" pitchFamily="34" charset="0"/>
              </a:rPr>
              <a:t>Os requisitos de aplicação do dispositivo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O dispositivo envolve exclusivamente imóveis residenciais. Mas não se admite a ausência de licitação senão quando a atribuição de direitos a um particular se integrar em um programa estatal de cunho habitacional ou de regularização fundiária de interesse social. Isso significa, em primeiro lugar, que não se admite a utilização do dispositivo para legitimar alienações de residências em favor de sujeitos que não se caracterizem como </a:t>
            </a:r>
            <a:endParaRPr lang="pt-BR" sz="1600" b="0" dirty="0">
              <a:effectLst/>
            </a:endParaRPr>
          </a:p>
          <a:p>
            <a:br>
              <a:rPr lang="pt-BR" sz="2000" dirty="0"/>
            </a:b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706076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D8005E1-66DC-111C-0185-DE78404619D9}"/>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F42165A-2EB7-2BB0-5322-103F45F2A88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2973878F-94E1-EBD2-B6F9-245CD1010725}"/>
              </a:ext>
            </a:extLst>
          </p:cNvPr>
          <p:cNvSpPr/>
          <p:nvPr/>
        </p:nvSpPr>
        <p:spPr>
          <a:xfrm>
            <a:off x="84369" y="354912"/>
            <a:ext cx="8435163" cy="4585830"/>
          </a:xfrm>
          <a:prstGeom prst="rect">
            <a:avLst/>
          </a:prstGeom>
          <a:noFill/>
          <a:ln>
            <a:noFill/>
          </a:ln>
        </p:spPr>
        <p:txBody>
          <a:bodyPr spcFirstLastPara="1" wrap="square" lIns="91425" tIns="45700" rIns="91425" bIns="45700" anchor="t" anchorCtr="0">
            <a:spAutoFit/>
          </a:bodyPr>
          <a:lstStyle/>
          <a:p>
            <a:pPr rtl="0"/>
            <a:r>
              <a:rPr lang="pt-BR" sz="1600" b="1" i="1" u="none" strike="noStrike" dirty="0">
                <a:solidFill>
                  <a:srgbClr val="000000"/>
                </a:solidFill>
                <a:effectLst/>
                <a:latin typeface="Arial" panose="020B0604020202020204" pitchFamily="34" charset="0"/>
              </a:rPr>
              <a:t>Programas habitacionais</a:t>
            </a:r>
            <a:endParaRPr lang="pt-BR" sz="1600" b="0" dirty="0">
              <a:effectLst/>
            </a:endParaRPr>
          </a:p>
          <a:p>
            <a:pPr rtl="0"/>
            <a:r>
              <a:rPr lang="pt-BR" sz="1600" b="0" i="0" u="none" strike="noStrike" dirty="0">
                <a:solidFill>
                  <a:srgbClr val="000000"/>
                </a:solidFill>
                <a:effectLst/>
                <a:latin typeface="Arial" panose="020B0604020202020204" pitchFamily="34" charset="0"/>
              </a:rPr>
              <a:t>A alusão a programas habitacionais indica a existência de investimentos de valor relevante realizados pelo poder público para edificação de residências destinadas a camadas carentes da população.</a:t>
            </a:r>
            <a:endParaRPr lang="pt-BR" sz="1600" b="0" dirty="0">
              <a:effectLst/>
            </a:endParaRPr>
          </a:p>
          <a:p>
            <a:pPr rtl="0"/>
            <a:br>
              <a:rPr lang="pt-BR" sz="1600" b="0" dirty="0">
                <a:effectLst/>
              </a:rPr>
            </a:br>
            <a:r>
              <a:rPr lang="pt-BR" sz="1600" b="1" i="0" u="none" strike="noStrike" dirty="0">
                <a:solidFill>
                  <a:srgbClr val="000000"/>
                </a:solidFill>
                <a:effectLst/>
                <a:latin typeface="Arial" panose="020B0604020202020204" pitchFamily="34" charset="0"/>
              </a:rPr>
              <a:t>Regularização fundiária</a:t>
            </a:r>
            <a:endParaRPr lang="pt-BR" sz="1600" b="0" dirty="0">
              <a:effectLst/>
            </a:endParaRPr>
          </a:p>
          <a:p>
            <a:pPr rtl="0"/>
            <a:r>
              <a:rPr lang="pt-BR" sz="1600" b="0" i="0" u="none" strike="noStrike" dirty="0">
                <a:solidFill>
                  <a:srgbClr val="000000"/>
                </a:solidFill>
                <a:effectLst/>
                <a:latin typeface="Arial" panose="020B0604020202020204" pitchFamily="34" charset="0"/>
              </a:rPr>
              <a:t>Já a referência a regularização fundiária pressupõe a legitimação da ocupação de áreas, de modo a assegurar um título jurídico para o sujeito que detém área pública.</a:t>
            </a:r>
            <a:endParaRPr lang="pt-BR" sz="1600" b="0" dirty="0">
              <a:effectLst/>
            </a:endParaRPr>
          </a:p>
          <a:p>
            <a:pPr rtl="0"/>
            <a:br>
              <a:rPr lang="pt-BR" sz="1600" b="0" dirty="0">
                <a:effectLst/>
              </a:rPr>
            </a:br>
            <a:r>
              <a:rPr lang="pt-BR" sz="1600" b="0" i="0" u="none" strike="noStrike" dirty="0">
                <a:solidFill>
                  <a:srgbClr val="000000"/>
                </a:solidFill>
                <a:effectLst/>
                <a:latin typeface="Arial" panose="020B0604020202020204" pitchFamily="34" charset="0"/>
              </a:rPr>
              <a:t>A regularização fundiária deve ser vinculada ao "interesse social", cláusula que apresenta relevo significativo. A hipótese apenas se configurará quando estiver caracterizada a necessidade de promover medidas destinadas à regularização de áreas ocupadas de modo irregular e integrar os ocupantes na vida comunitária e social. Trata-se de providência destinada a assegurar a dignidade de pessoas que não disponham de outra alternativa para obter a sua integração na sociedade.</a:t>
            </a:r>
            <a:endParaRPr lang="pt-BR" sz="1600" b="0" dirty="0">
              <a:effectLst/>
            </a:endParaRPr>
          </a:p>
          <a:p>
            <a:br>
              <a:rPr lang="pt-BR" sz="2400" b="0" dirty="0">
                <a:effectLst/>
              </a:rPr>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23953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A94712DD-362E-B1C1-232F-10FE742E169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A2776A25-B791-29D6-8C57-596F9CBCD77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219EB1FF-5600-43E7-897E-56514B136E59}"/>
              </a:ext>
            </a:extLst>
          </p:cNvPr>
          <p:cNvSpPr/>
          <p:nvPr/>
        </p:nvSpPr>
        <p:spPr>
          <a:xfrm>
            <a:off x="99237" y="555634"/>
            <a:ext cx="8435163" cy="3108503"/>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Dispensa de licitação e o princípio da isonomia</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A dispensa de licitação deve observar procedimento que assegure tratamento isonômico para benefício dos potenciais interessados. Assim, suponha-se uma pluralidade de sujeitos competindo pela obtenção do benefício relativamente ao programa habitacional. É evidente que o princípio da isonomia imporá o tratamento não discriminatório entre esses potenciais interessados, adotando-se critério compatível com a impessoalidade. Até poderá dar-se preferência às unidades familiares compostas por um grupo mais numeroso de pessoas. Mas não caberá atribuir vantagens arbitrariamente.</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886668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13B5A598-A733-DF9D-FF28-D1306CF3CB55}"/>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C644BD51-105B-7BB0-FD82-426CED42399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7F105BD5-24E7-97DF-480E-14639DF2CEAD}"/>
              </a:ext>
            </a:extLst>
          </p:cNvPr>
          <p:cNvSpPr/>
          <p:nvPr/>
        </p:nvSpPr>
        <p:spPr>
          <a:xfrm>
            <a:off x="99237" y="555634"/>
            <a:ext cx="8435163" cy="4093388"/>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A configuração de inexigibilidade de licitação</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Mas existirão casos de inviabilidade de competição, em que somente poderá ser beneficiado um ou alguns dos sujeitos interessados. Isso se passará especialmente nos casos de regularização fundiária, em que exista a ocupação de área específica e determinada. Em tal hipótese, o benefício apenas poderá ser direcionado em favor daquele(s) ocupante(s) da área. Logo, não se configurará um caso de dispensa, mas haverá inexigibilidade de licitação por inviabilidade de competição.</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Mesmo nas hipóteses de programas habitacionais, a alienação direta poderá ser qualificada como inexigibilidade quando for adotado um critério objetivo que assegure a determinado sujeito o direito ao benefício. Assim se passa, por exemplo, quando o critério for a cronologia da inscrição no programa.</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64403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1f2ca59f451_0_78"/>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09" name="Google Shape;109;g1f2ca59f451_0_78"/>
          <p:cNvSpPr txBox="1"/>
          <p:nvPr/>
        </p:nvSpPr>
        <p:spPr>
          <a:xfrm>
            <a:off x="86100" y="-203175"/>
            <a:ext cx="8971800" cy="9291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1800"/>
              <a:buFont typeface="Arial"/>
              <a:buNone/>
            </a:pPr>
            <a:endParaRPr sz="1800" b="1" i="0" u="sng" strike="noStrike" cap="small" dirty="0">
              <a:solidFill>
                <a:srgbClr val="141414"/>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800"/>
              <a:buFont typeface="Arial"/>
              <a:buNone/>
            </a:pPr>
            <a:r>
              <a:rPr lang="pt-BR" sz="1800" b="1" i="0" u="sng" strike="noStrike" cap="small" dirty="0">
                <a:solidFill>
                  <a:srgbClr val="141414"/>
                </a:solidFill>
                <a:latin typeface="Calibri"/>
                <a:ea typeface="Calibri"/>
                <a:cs typeface="Calibri"/>
                <a:sym typeface="Calibri"/>
              </a:rPr>
              <a:t>Currículo</a:t>
            </a:r>
            <a:endParaRPr sz="1800" b="1" i="0" u="sng" strike="noStrike" cap="small" dirty="0">
              <a:solidFill>
                <a:srgbClr val="141414"/>
              </a:solidFill>
              <a:latin typeface="Calibri"/>
              <a:ea typeface="Calibri"/>
              <a:cs typeface="Calibri"/>
              <a:sym typeface="Calibri"/>
            </a:endParaRPr>
          </a:p>
          <a:p>
            <a:pPr marL="457200" marR="0" lvl="1" indent="0" algn="just" rtl="0">
              <a:lnSpc>
                <a:spcPct val="115000"/>
              </a:lnSpc>
              <a:spcBef>
                <a:spcPts val="0"/>
              </a:spcBef>
              <a:spcAft>
                <a:spcPts val="0"/>
              </a:spcAft>
              <a:buClr>
                <a:srgbClr val="000000"/>
              </a:buClr>
              <a:buSzPts val="1600"/>
              <a:buFont typeface="Arial"/>
              <a:buNone/>
            </a:pPr>
            <a:r>
              <a:rPr lang="pt-BR" sz="1600" b="0" i="0" u="none" strike="noStrike" cap="none" dirty="0">
                <a:solidFill>
                  <a:srgbClr val="141414"/>
                </a:solidFill>
                <a:latin typeface="Calibri"/>
                <a:ea typeface="Calibri"/>
                <a:cs typeface="Calibri"/>
                <a:sym typeface="Calibri"/>
              </a:rPr>
              <a:t>Sócio da </a:t>
            </a:r>
            <a:r>
              <a:rPr lang="pt-BR" sz="1600" b="1" i="0" u="sng" strike="noStrike" cap="none" dirty="0">
                <a:solidFill>
                  <a:srgbClr val="141414"/>
                </a:solidFill>
                <a:latin typeface="Calibri"/>
                <a:ea typeface="Calibri"/>
                <a:cs typeface="Calibri"/>
                <a:sym typeface="Calibri"/>
              </a:rPr>
              <a:t>DALAGO ADVOCACIA e LÚMINA SOLUÇÕES INTELIGENTES </a:t>
            </a:r>
            <a:r>
              <a:rPr lang="pt-BR" sz="1600" b="0" i="0" u="none" strike="noStrike" cap="none" dirty="0">
                <a:solidFill>
                  <a:srgbClr val="141414"/>
                </a:solidFill>
                <a:latin typeface="Calibri"/>
                <a:ea typeface="Calibri"/>
                <a:cs typeface="Calibri"/>
                <a:sym typeface="Calibri"/>
              </a:rPr>
              <a:t>onde </a:t>
            </a:r>
            <a:r>
              <a:rPr lang="pt-BR" sz="1600" b="1" i="0" u="none" strike="noStrike" cap="none" dirty="0">
                <a:solidFill>
                  <a:srgbClr val="141414"/>
                </a:solidFill>
                <a:latin typeface="Calibri"/>
                <a:ea typeface="Calibri"/>
                <a:cs typeface="Calibri"/>
                <a:sym typeface="Calibri"/>
              </a:rPr>
              <a:t>advoga e assessora</a:t>
            </a:r>
            <a:r>
              <a:rPr lang="pt-BR" sz="1600" b="0" i="0" u="none" strike="noStrike" cap="none" dirty="0">
                <a:solidFill>
                  <a:srgbClr val="141414"/>
                </a:solidFill>
                <a:latin typeface="Calibri"/>
                <a:ea typeface="Calibri"/>
                <a:cs typeface="Calibri"/>
                <a:sym typeface="Calibri"/>
              </a:rPr>
              <a:t> </a:t>
            </a:r>
            <a:r>
              <a:rPr lang="pt-BR" sz="1600" b="1" i="0" u="none" strike="noStrike" cap="none" dirty="0">
                <a:solidFill>
                  <a:srgbClr val="000000"/>
                </a:solidFill>
                <a:latin typeface="Calibri"/>
                <a:ea typeface="Calibri"/>
                <a:cs typeface="Calibri"/>
                <a:sym typeface="Calibri"/>
              </a:rPr>
              <a:t>fornecedores da Administração Pública</a:t>
            </a:r>
            <a:r>
              <a:rPr lang="pt-BR" sz="1600" b="1" i="0" u="none" strike="noStrike" cap="none" dirty="0">
                <a:solidFill>
                  <a:srgbClr val="141414"/>
                </a:solidFill>
                <a:latin typeface="Calibri"/>
                <a:ea typeface="Calibri"/>
                <a:cs typeface="Calibri"/>
                <a:sym typeface="Calibri"/>
              </a:rPr>
              <a:t> e presta serviços para Municípios (consultorias, assessorias, treinamentos e projetos).</a:t>
            </a:r>
            <a:r>
              <a:rPr lang="pt-BR" sz="1600" b="0" i="0" u="none" strike="noStrike" cap="none" dirty="0">
                <a:solidFill>
                  <a:srgbClr val="141414"/>
                </a:solidFill>
                <a:latin typeface="Calibri"/>
                <a:ea typeface="Calibri"/>
                <a:cs typeface="Calibri"/>
                <a:sym typeface="Calibri"/>
              </a:rPr>
              <a:t> </a:t>
            </a:r>
            <a:endParaRPr sz="1600" b="0" i="0" u="none" strike="noStrike" cap="none" dirty="0">
              <a:solidFill>
                <a:srgbClr val="141414"/>
              </a:solidFill>
              <a:latin typeface="Calibri"/>
              <a:ea typeface="Calibri"/>
              <a:cs typeface="Calibri"/>
              <a:sym typeface="Calibri"/>
            </a:endParaRPr>
          </a:p>
          <a:p>
            <a:pPr marL="457200" marR="0" lvl="1" indent="0" algn="just" rtl="0">
              <a:lnSpc>
                <a:spcPct val="115000"/>
              </a:lnSpc>
              <a:spcBef>
                <a:spcPts val="0"/>
              </a:spcBef>
              <a:spcAft>
                <a:spcPts val="0"/>
              </a:spcAft>
              <a:buClr>
                <a:srgbClr val="000000"/>
              </a:buClr>
              <a:buSzPts val="1600"/>
              <a:buFont typeface="Arial"/>
              <a:buNone/>
            </a:pPr>
            <a:endParaRPr sz="1600" b="0" i="0" u="none" strike="noStrike" cap="none" dirty="0">
              <a:solidFill>
                <a:srgbClr val="141414"/>
              </a:solidFill>
              <a:latin typeface="Calibri"/>
              <a:ea typeface="Calibri"/>
              <a:cs typeface="Calibri"/>
              <a:sym typeface="Calibri"/>
            </a:endParaRPr>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a:solidFill>
                  <a:srgbClr val="141414"/>
                </a:solidFill>
                <a:latin typeface="Calibri"/>
                <a:ea typeface="Calibri"/>
                <a:cs typeface="Calibri"/>
                <a:sym typeface="Calibri"/>
              </a:rPr>
              <a:t>Mestrando em Direito – </a:t>
            </a:r>
            <a:r>
              <a:rPr lang="pt-BR" sz="1600" b="0" i="0" u="none" strike="noStrike" cap="none" dirty="0" err="1">
                <a:solidFill>
                  <a:srgbClr val="141414"/>
                </a:solidFill>
                <a:latin typeface="Calibri"/>
                <a:ea typeface="Calibri"/>
                <a:cs typeface="Calibri"/>
                <a:sym typeface="Calibri"/>
              </a:rPr>
              <a:t>Unochapecó</a:t>
            </a:r>
            <a:endParaRPr sz="1600" b="0" i="0" u="none" strike="noStrike" cap="none" dirty="0">
              <a:solidFill>
                <a:srgbClr val="141414"/>
              </a:solidFill>
              <a:latin typeface="Calibri"/>
              <a:ea typeface="Calibri"/>
              <a:cs typeface="Calibri"/>
              <a:sym typeface="Calibri"/>
            </a:endParaRPr>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a:solidFill>
                  <a:srgbClr val="141414"/>
                </a:solidFill>
                <a:latin typeface="Calibri"/>
                <a:ea typeface="Calibri"/>
                <a:cs typeface="Calibri"/>
                <a:sym typeface="Calibri"/>
              </a:rPr>
              <a:t>Pós-Graduado em Direito Público Administrativo, Constitucional e Tributário pela PUC/RS</a:t>
            </a:r>
            <a:endParaRPr sz="1600" b="0" i="0" u="none" strike="noStrike" cap="none" dirty="0">
              <a:solidFill>
                <a:srgbClr val="000000"/>
              </a:solidFill>
              <a:latin typeface="Calibri"/>
              <a:ea typeface="Calibri"/>
              <a:cs typeface="Calibri"/>
              <a:sym typeface="Calibri"/>
            </a:endParaRPr>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a:solidFill>
                  <a:srgbClr val="141414"/>
                </a:solidFill>
                <a:latin typeface="Calibri"/>
                <a:ea typeface="Calibri"/>
                <a:cs typeface="Calibri"/>
                <a:sym typeface="Calibri"/>
              </a:rPr>
              <a:t>Pós-Graduado em Licitações e Contratos Administrativos pela FAEL/PR</a:t>
            </a:r>
            <a:endParaRPr sz="1600" b="0" i="0" u="none" strike="noStrike" cap="none" dirty="0">
              <a:solidFill>
                <a:srgbClr val="000000"/>
              </a:solidFill>
              <a:latin typeface="Calibri"/>
              <a:ea typeface="Calibri"/>
              <a:cs typeface="Calibri"/>
              <a:sym typeface="Calibri"/>
            </a:endParaRPr>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a:solidFill>
                  <a:srgbClr val="141414"/>
                </a:solidFill>
                <a:latin typeface="Calibri"/>
                <a:ea typeface="Calibri"/>
                <a:cs typeface="Calibri"/>
                <a:sym typeface="Calibri"/>
              </a:rPr>
              <a:t>Pós Graduado em Práticas Sociais pela Faculdade São Fidélis/RJ</a:t>
            </a:r>
            <a:endParaRPr sz="1600" b="0" i="0" u="none" strike="noStrike" cap="none" dirty="0">
              <a:solidFill>
                <a:srgbClr val="000000"/>
              </a:solidFill>
              <a:latin typeface="Calibri"/>
              <a:ea typeface="Calibri"/>
              <a:cs typeface="Calibri"/>
              <a:sym typeface="Calibri"/>
            </a:endParaRPr>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err="1">
                <a:solidFill>
                  <a:srgbClr val="141414"/>
                </a:solidFill>
                <a:latin typeface="Calibri"/>
                <a:ea typeface="Calibri"/>
                <a:cs typeface="Calibri"/>
                <a:sym typeface="Calibri"/>
              </a:rPr>
              <a:t>Ex</a:t>
            </a:r>
            <a:r>
              <a:rPr lang="pt-BR" sz="1600" b="0" i="0" u="none" strike="noStrike" cap="none" dirty="0">
                <a:solidFill>
                  <a:srgbClr val="141414"/>
                </a:solidFill>
                <a:latin typeface="Calibri"/>
                <a:ea typeface="Calibri"/>
                <a:cs typeface="Calibri"/>
                <a:sym typeface="Calibri"/>
              </a:rPr>
              <a:t> Coordenador de Projetos, Gerente de Finanças, Diretor de Compras, Técnico de Compras, Assessor Jurídico Municipal, Leiloeiro, Pregoeiro, Presidente da Comissão de Licitação e Agente de Contratação</a:t>
            </a:r>
            <a:endParaRPr lang="pt-BR" sz="1600" b="0" i="0" u="none" strike="noStrike" cap="none" dirty="0">
              <a:solidFill>
                <a:srgbClr val="000000"/>
              </a:solidFill>
              <a:latin typeface="Calibri"/>
              <a:ea typeface="Calibri"/>
              <a:cs typeface="Calibri"/>
              <a:sym typeface="Calibri"/>
            </a:endParaRPr>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a:solidFill>
                  <a:srgbClr val="141414"/>
                </a:solidFill>
                <a:latin typeface="Calibri"/>
                <a:ea typeface="Calibri"/>
                <a:cs typeface="Calibri"/>
                <a:sym typeface="Calibri"/>
              </a:rPr>
              <a:t>Consultor do Sebrae/SC nas áreas de compras públicas, Direito Administrativo e Empresarial.</a:t>
            </a:r>
            <a:endParaRPr lang="pt-BR" sz="1600" b="0" i="0" u="none" strike="noStrike" cap="none" dirty="0">
              <a:solidFill>
                <a:srgbClr val="000000"/>
              </a:solidFill>
              <a:latin typeface="Calibri"/>
              <a:ea typeface="Calibri"/>
              <a:cs typeface="Calibri"/>
              <a:sym typeface="Calibri"/>
            </a:endParaRPr>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a:solidFill>
                  <a:srgbClr val="141414"/>
                </a:solidFill>
                <a:latin typeface="Calibri"/>
                <a:ea typeface="Calibri"/>
                <a:cs typeface="Calibri"/>
                <a:sym typeface="Calibri"/>
              </a:rPr>
              <a:t>Consultor e Professor da Escola de Gestão Pública Municipal – EGEM</a:t>
            </a:r>
            <a:endParaRPr dirty="0"/>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a:solidFill>
                  <a:srgbClr val="141414"/>
                </a:solidFill>
                <a:latin typeface="Calibri"/>
                <a:ea typeface="Calibri"/>
                <a:cs typeface="Calibri"/>
                <a:sym typeface="Calibri"/>
              </a:rPr>
              <a:t>Professor da </a:t>
            </a:r>
            <a:r>
              <a:rPr lang="pt-BR" sz="1600" b="0" i="0" u="none" strike="noStrike" cap="none" dirty="0" err="1">
                <a:solidFill>
                  <a:srgbClr val="141414"/>
                </a:solidFill>
                <a:latin typeface="Calibri"/>
                <a:ea typeface="Calibri"/>
                <a:cs typeface="Calibri"/>
                <a:sym typeface="Calibri"/>
              </a:rPr>
              <a:t>Uniflex</a:t>
            </a:r>
            <a:r>
              <a:rPr lang="pt-BR" sz="1600" b="0" i="0" u="none" strike="noStrike" cap="none" dirty="0">
                <a:solidFill>
                  <a:srgbClr val="141414"/>
                </a:solidFill>
                <a:latin typeface="Calibri"/>
                <a:ea typeface="Calibri"/>
                <a:cs typeface="Calibri"/>
                <a:sym typeface="Calibri"/>
              </a:rPr>
              <a:t> – Curitiba</a:t>
            </a:r>
            <a:endParaRPr sz="1600" b="0" i="0" u="none" strike="noStrike" cap="none" dirty="0">
              <a:solidFill>
                <a:srgbClr val="000000"/>
              </a:solidFill>
              <a:latin typeface="Calibri"/>
              <a:ea typeface="Calibri"/>
              <a:cs typeface="Calibri"/>
              <a:sym typeface="Calibri"/>
            </a:endParaRPr>
          </a:p>
          <a:p>
            <a:pPr marL="457200" marR="0" lvl="0" indent="-330200" algn="just" rtl="0">
              <a:lnSpc>
                <a:spcPct val="115000"/>
              </a:lnSpc>
              <a:spcBef>
                <a:spcPts val="0"/>
              </a:spcBef>
              <a:spcAft>
                <a:spcPts val="0"/>
              </a:spcAft>
              <a:buClr>
                <a:srgbClr val="141414"/>
              </a:buClr>
              <a:buSzPts val="1600"/>
              <a:buFont typeface="Calibri"/>
              <a:buChar char="●"/>
            </a:pPr>
            <a:r>
              <a:rPr lang="pt-BR" sz="1600" b="0" i="0" u="none" strike="noStrike" cap="none" dirty="0">
                <a:solidFill>
                  <a:srgbClr val="141414"/>
                </a:solidFill>
                <a:latin typeface="Calibri"/>
                <a:ea typeface="Calibri"/>
                <a:cs typeface="Calibri"/>
                <a:sym typeface="Calibri"/>
              </a:rPr>
              <a:t>Possui mais de </a:t>
            </a:r>
            <a:r>
              <a:rPr lang="pt-BR" sz="1600" dirty="0">
                <a:solidFill>
                  <a:srgbClr val="141414"/>
                </a:solidFill>
                <a:latin typeface="Calibri"/>
                <a:ea typeface="Calibri"/>
                <a:cs typeface="Calibri"/>
                <a:sym typeface="Calibri"/>
              </a:rPr>
              <a:t>8 </a:t>
            </a:r>
            <a:r>
              <a:rPr lang="pt-BR" sz="1600" b="0" i="0" u="none" strike="noStrike" cap="none" dirty="0">
                <a:solidFill>
                  <a:srgbClr val="141414"/>
                </a:solidFill>
                <a:latin typeface="Calibri"/>
                <a:ea typeface="Calibri"/>
                <a:cs typeface="Calibri"/>
                <a:sym typeface="Calibri"/>
              </a:rPr>
              <a:t>anos de experiência com Licitações e Contratos Administrativos</a:t>
            </a:r>
            <a:endParaRPr sz="1600" b="0" i="0" u="none" strike="noStrike" cap="none" dirty="0">
              <a:solidFill>
                <a:srgbClr val="000000"/>
              </a:solidFill>
              <a:latin typeface="Calibri"/>
              <a:ea typeface="Calibri"/>
              <a:cs typeface="Calibri"/>
              <a:sym typeface="Calibri"/>
            </a:endParaRPr>
          </a:p>
          <a:p>
            <a:pPr marL="457200" marR="0" lvl="1" indent="0" algn="ctr" rtl="0">
              <a:lnSpc>
                <a:spcPct val="115000"/>
              </a:lnSpc>
              <a:spcBef>
                <a:spcPts val="0"/>
              </a:spcBef>
              <a:spcAft>
                <a:spcPts val="0"/>
              </a:spcAft>
              <a:buClr>
                <a:srgbClr val="000000"/>
              </a:buClr>
              <a:buSzPts val="1600"/>
              <a:buFont typeface="Arial"/>
              <a:buNone/>
            </a:pPr>
            <a:endParaRPr sz="1600" b="1" i="0" u="none" strike="noStrike" cap="none" dirty="0">
              <a:solidFill>
                <a:srgbClr val="141414"/>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1200"/>
              <a:buFont typeface="Arial"/>
              <a:buNone/>
            </a:pPr>
            <a:br>
              <a:rPr lang="pt-BR" sz="1200" b="0" i="0" u="none" strike="noStrike" cap="none" dirty="0">
                <a:solidFill>
                  <a:srgbClr val="000000"/>
                </a:solidFill>
                <a:latin typeface="Calibri"/>
                <a:ea typeface="Calibri"/>
                <a:cs typeface="Calibri"/>
                <a:sym typeface="Calibri"/>
              </a:rPr>
            </a:br>
            <a:endParaRPr sz="1200" b="0" i="0" u="none" strike="noStrike" cap="none" dirty="0">
              <a:solidFill>
                <a:srgbClr val="000000"/>
              </a:solidFill>
              <a:latin typeface="Times New Roman"/>
              <a:ea typeface="Times New Roman"/>
              <a:cs typeface="Times New Roman"/>
              <a:sym typeface="Times New Roman"/>
            </a:endParaRPr>
          </a:p>
          <a:p>
            <a:pPr marL="0" marR="0" lvl="0" indent="0" algn="ctr" rtl="0">
              <a:lnSpc>
                <a:spcPct val="90000"/>
              </a:lnSpc>
              <a:spcBef>
                <a:spcPts val="100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6282DF90-8FF5-3CEF-4E80-2F7AC18620A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D4D8875A-3BAE-5708-DC96-0FFB3FC3997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6C9042CC-D1CC-7142-6DCB-640489F8AB4B}"/>
              </a:ext>
            </a:extLst>
          </p:cNvPr>
          <p:cNvSpPr/>
          <p:nvPr/>
        </p:nvSpPr>
        <p:spPr>
          <a:xfrm>
            <a:off x="99237" y="555634"/>
            <a:ext cx="8435163" cy="3231614"/>
          </a:xfrm>
          <a:prstGeom prst="rect">
            <a:avLst/>
          </a:prstGeom>
          <a:noFill/>
          <a:ln>
            <a:noFill/>
          </a:ln>
        </p:spPr>
        <p:txBody>
          <a:bodyPr spcFirstLastPara="1" wrap="square" lIns="91425" tIns="45700" rIns="91425" bIns="45700" anchor="t" anchorCtr="0">
            <a:spAutoFit/>
          </a:bodyPr>
          <a:lstStyle/>
          <a:p>
            <a:pPr algn="just" rtl="0"/>
            <a:r>
              <a:rPr lang="pt-BR" sz="1600" b="1" i="0" u="none" strike="noStrike" dirty="0">
                <a:solidFill>
                  <a:srgbClr val="000000"/>
                </a:solidFill>
                <a:effectLst/>
                <a:latin typeface="Arial" panose="020B0604020202020204" pitchFamily="34" charset="0"/>
              </a:rPr>
              <a:t>Regularização de imóveis rurais da União e do Incra (</a:t>
            </a:r>
            <a:r>
              <a:rPr lang="pt-BR" sz="1600" b="1" i="1" u="none" strike="noStrike" dirty="0">
                <a:solidFill>
                  <a:srgbClr val="000000"/>
                </a:solidFill>
                <a:effectLst/>
                <a:latin typeface="Arial" panose="020B0604020202020204" pitchFamily="34" charset="0"/>
              </a:rPr>
              <a:t>caput</a:t>
            </a:r>
            <a:r>
              <a:rPr lang="pt-BR" sz="1600" b="1" i="0" u="none" strike="noStrike" dirty="0">
                <a:solidFill>
                  <a:srgbClr val="000000"/>
                </a:solidFill>
                <a:effectLst/>
                <a:latin typeface="Arial" panose="020B0604020202020204" pitchFamily="34" charset="0"/>
              </a:rPr>
              <a:t>, inc. l, al. "h", § 3.°, inc. Il, e §4.º)</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Os dispositivos referidos contemplam regras para a titulação ou outorga de direito real de uso para pessoas naturais ocupantes de terras públicas rurais da União, com área superior a um módulo fiscal e inferior a dois mil e quinhentos hectares, assim como para áreas de terrenos da marinha, terrenos marginais ou reservados, seus acrescidos e outras áreas insuscetíveis de alienação.</a:t>
            </a:r>
            <a:endParaRPr lang="pt-BR" sz="1600" b="0" dirty="0">
              <a:effectLst/>
            </a:endParaRPr>
          </a:p>
          <a:p>
            <a:pPr rtl="0"/>
            <a:br>
              <a:rPr lang="pt-BR" sz="2400" b="0" dirty="0">
                <a:effectLst/>
              </a:rPr>
            </a:br>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080367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B60614C-9F21-C2DC-85B7-7A5BE30A31AE}"/>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25856A37-C79A-5C92-AAF0-3AE2C5BBD90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E731821C-7C12-5D7A-30D3-1CCE8A2DA643}"/>
              </a:ext>
            </a:extLst>
          </p:cNvPr>
          <p:cNvSpPr/>
          <p:nvPr/>
        </p:nvSpPr>
        <p:spPr>
          <a:xfrm>
            <a:off x="99237" y="555634"/>
            <a:ext cx="8435163" cy="3364342"/>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A disciplina da Lei 11.952/2009</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Essas regras devem ser interpretadas no contexto da Lei federal 11.952/2009, que promoveu</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disciplina mais ampla sobre a matéria.</a:t>
            </a:r>
            <a:endParaRPr lang="pt-BR" sz="1600" b="0" dirty="0">
              <a:effectLst/>
            </a:endParaRPr>
          </a:p>
          <a:p>
            <a:pPr algn="just" rtl="0"/>
            <a:br>
              <a:rPr lang="pt-BR" sz="1600" b="0" dirty="0">
                <a:effectLst/>
              </a:rPr>
            </a:br>
            <a:r>
              <a:rPr lang="pt-BR" sz="1600" b="1" i="1" u="none" strike="noStrike" dirty="0">
                <a:solidFill>
                  <a:srgbClr val="000000"/>
                </a:solidFill>
                <a:effectLst/>
                <a:latin typeface="Arial" panose="020B0604020202020204" pitchFamily="34" charset="0"/>
              </a:rPr>
              <a:t>A delegação a regulamento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A delegação da fixação dos requisitos para ato normativo ou regulamento deve ser interpretada em termos, sob pena de configurar-se inconstitucionalidade. Apenas a lei pode estabelecer os pressupostos para legitimação de posse de terras públicas e a titulação sem licitação em favor de um particular. Logo, deve-se reputar que a disciplina por meio de ato infralegislativo deve conter-se nos limites fixados por lei.</a:t>
            </a:r>
            <a:endParaRPr lang="pt-BR" sz="1600" b="0" dirty="0">
              <a:effectLst/>
            </a:endParaRPr>
          </a:p>
          <a:p>
            <a:pPr>
              <a:lnSpc>
                <a:spcPct val="107000"/>
              </a:lnSpc>
              <a:spcAft>
                <a:spcPts val="800"/>
              </a:spcAft>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474365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A15C32EE-12B0-B32E-4ADD-ECF4FA1C4824}"/>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0D61243C-D892-3117-F7CA-8F37828426D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AA4A88FE-8EEE-AF01-2596-0346B9E70041}"/>
              </a:ext>
            </a:extLst>
          </p:cNvPr>
          <p:cNvSpPr/>
          <p:nvPr/>
        </p:nvSpPr>
        <p:spPr>
          <a:xfrm>
            <a:off x="99237" y="555634"/>
            <a:ext cx="8435163" cy="1877397"/>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O § 4.° do art. 76</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No § 4.º do art. 76 da Lei 14.133/2021, foi prevista a dispensa de autorização legislativa específica, desde que observados os requisitos previstos. Entre esses requisitos, dois deles comportam especial referência.</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101623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6CC6E37E-650F-1AF8-3D09-D25E9219319F}"/>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D2C33F01-12FC-51B5-8960-781D3569D8CC}"/>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DFA0DD5E-7A75-E2DD-48B3-48ECEDC1230F}"/>
              </a:ext>
            </a:extLst>
          </p:cNvPr>
          <p:cNvSpPr/>
          <p:nvPr/>
        </p:nvSpPr>
        <p:spPr>
          <a:xfrm>
            <a:off x="99237" y="555634"/>
            <a:ext cx="8435163" cy="2862282"/>
          </a:xfrm>
          <a:prstGeom prst="rect">
            <a:avLst/>
          </a:prstGeom>
          <a:noFill/>
          <a:ln>
            <a:noFill/>
          </a:ln>
        </p:spPr>
        <p:txBody>
          <a:bodyPr spcFirstLastPara="1" wrap="square" lIns="91425" tIns="45700" rIns="91425" bIns="45700" anchor="t" anchorCtr="0">
            <a:spAutoFit/>
          </a:bodyPr>
          <a:lstStyle/>
          <a:p>
            <a:pPr algn="just" rtl="0"/>
            <a:r>
              <a:rPr lang="pt-BR" sz="1600" b="1" i="1" u="none" strike="noStrike" dirty="0">
                <a:solidFill>
                  <a:srgbClr val="000000"/>
                </a:solidFill>
                <a:effectLst/>
                <a:latin typeface="Arial" panose="020B0604020202020204" pitchFamily="34" charset="0"/>
              </a:rPr>
              <a:t>A vedação do inc. III</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O inc. III do § 4.º proíbe a outorga de benefício quando a destinação dada à área for distinta daquela prevista na legislação agrária ou de disciplina das terras públicas ou contrariar as normas atinentes a zoneamento ecológico-econômico.</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A regra visa a evitar que o benefício seja utilizado em casos de exploração indevida ou inadequada das terras. É evidente, no entanto, que a disposição não pode ser interpretada para eliminar a autonomia dos particulares no tocante ao destino dos bens.</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686987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1AB298A9-8178-AD50-43EC-242B7877D521}"/>
            </a:ext>
          </a:extLst>
        </p:cNvPr>
        <p:cNvGrpSpPr/>
        <p:nvPr/>
      </p:nvGrpSpPr>
      <p:grpSpPr>
        <a:xfrm>
          <a:off x="0" y="0"/>
          <a:ext cx="0" cy="0"/>
          <a:chOff x="0" y="0"/>
          <a:chExt cx="0" cy="0"/>
        </a:xfrm>
      </p:grpSpPr>
      <p:pic>
        <p:nvPicPr>
          <p:cNvPr id="154" name="Google Shape;154;p10">
            <a:extLst>
              <a:ext uri="{FF2B5EF4-FFF2-40B4-BE49-F238E27FC236}">
                <a16:creationId xmlns:a16="http://schemas.microsoft.com/office/drawing/2014/main" id="{021AB837-D200-4C67-0A87-113123DB5143}"/>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5" name="Google Shape;155;p10">
            <a:extLst>
              <a:ext uri="{FF2B5EF4-FFF2-40B4-BE49-F238E27FC236}">
                <a16:creationId xmlns:a16="http://schemas.microsoft.com/office/drawing/2014/main" id="{1042CDA9-1B0B-1921-E45A-ED429BCA33C7}"/>
              </a:ext>
            </a:extLst>
          </p:cNvPr>
          <p:cNvSpPr txBox="1"/>
          <p:nvPr/>
        </p:nvSpPr>
        <p:spPr>
          <a:xfrm>
            <a:off x="588590" y="748630"/>
            <a:ext cx="7317019" cy="1644972"/>
          </a:xfrm>
          <a:prstGeom prst="rect">
            <a:avLst/>
          </a:prstGeom>
          <a:noFill/>
          <a:ln>
            <a:noFill/>
          </a:ln>
        </p:spPr>
        <p:txBody>
          <a:bodyPr spcFirstLastPara="1" wrap="square" lIns="91425" tIns="91425" rIns="91425" bIns="91425" anchor="t" anchorCtr="0">
            <a:spAutoFit/>
          </a:bodyPr>
          <a:lstStyle/>
          <a:p>
            <a:pPr>
              <a:lnSpc>
                <a:spcPct val="107000"/>
              </a:lnSpc>
              <a:spcAft>
                <a:spcPts val="800"/>
              </a:spcAft>
            </a:pPr>
            <a:endParaRPr lang="pt-BR" sz="2800" b="1" dirty="0">
              <a:solidFill>
                <a:srgbClr val="FF6C00"/>
              </a:solidFill>
            </a:endParaRPr>
          </a:p>
          <a:p>
            <a:pPr>
              <a:lnSpc>
                <a:spcPct val="107000"/>
              </a:lnSpc>
              <a:spcAft>
                <a:spcPts val="800"/>
              </a:spcAft>
            </a:pPr>
            <a:r>
              <a:rPr lang="pt-BR" sz="2800" b="1" dirty="0">
                <a:solidFill>
                  <a:srgbClr val="FF6C00"/>
                </a:solidFill>
              </a:rPr>
              <a:t>ALIENAÇÃO BEM BENS MÓVEIS</a:t>
            </a:r>
          </a:p>
          <a:p>
            <a:pPr marL="0" marR="0" lvl="0" indent="0" algn="l" rtl="0">
              <a:lnSpc>
                <a:spcPct val="107000"/>
              </a:lnSpc>
              <a:spcBef>
                <a:spcPts val="0"/>
              </a:spcBef>
              <a:spcAft>
                <a:spcPts val="800"/>
              </a:spcAft>
              <a:buNone/>
            </a:pPr>
            <a:endParaRPr lang="pt-BR" dirty="0"/>
          </a:p>
        </p:txBody>
      </p:sp>
    </p:spTree>
    <p:extLst>
      <p:ext uri="{BB962C8B-B14F-4D97-AF65-F5344CB8AC3E}">
        <p14:creationId xmlns:p14="http://schemas.microsoft.com/office/powerpoint/2010/main" val="42217628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AE30E7B-75C4-6FBA-C28F-D7B937841A5D}"/>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4E1F8973-5013-EF3E-5BB5-78362A3F979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02DD125E-8073-40E5-2DC4-8D299104541C}"/>
              </a:ext>
            </a:extLst>
          </p:cNvPr>
          <p:cNvSpPr/>
          <p:nvPr/>
        </p:nvSpPr>
        <p:spPr>
          <a:xfrm>
            <a:off x="285091" y="607673"/>
            <a:ext cx="8435163" cy="245242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 - tratando-se de bens móveis, dependerá 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licitação na modalidade leilão,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dispensada a realização de licitação nos casos de:</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986904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9038D7D-E7BB-AFD0-9DAB-529458655AE5}"/>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12EF3592-98AA-803A-50E4-6C862E292050}"/>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A0599D19-4AE1-FB6E-597C-F3559EC0F97B}"/>
              </a:ext>
            </a:extLst>
          </p:cNvPr>
          <p:cNvSpPr/>
          <p:nvPr/>
        </p:nvSpPr>
        <p:spPr>
          <a:xfrm>
            <a:off x="233052" y="1001683"/>
            <a:ext cx="8435163" cy="2349834"/>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mesma regra aplicada para alienação de bens imóveis se aplica aos bens móveis quanto a utilização da modalidade de licitação Leilão, que seguirá o mesmo rito disciplinado por regulamento:</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701821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4D64F02-0EC7-3234-7D6C-4AAE6A5BB0D5}"/>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26FBF154-D662-C93A-D9B6-308CC1BA4E60}"/>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5F19CB2D-C319-0052-409D-12B3524D5352}"/>
              </a:ext>
            </a:extLst>
          </p:cNvPr>
          <p:cNvSpPr/>
          <p:nvPr/>
        </p:nvSpPr>
        <p:spPr>
          <a:xfrm>
            <a:off x="240486" y="141248"/>
            <a:ext cx="8435163" cy="397925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DO PROCEDIMENTO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Etapas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6º A realização do leilão, na forma eletrônica, observará as seguintes etapas sucessivas:</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 - publicação do edital;</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 - abertura da sessão pública e envio de lances;</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III - julgamento;</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IV - recursal;</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V - pagamento pelo licitante vencedor; e</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VI - homologação.</a:t>
            </a:r>
          </a:p>
        </p:txBody>
      </p:sp>
    </p:spTree>
    <p:extLst>
      <p:ext uri="{BB962C8B-B14F-4D97-AF65-F5344CB8AC3E}">
        <p14:creationId xmlns:p14="http://schemas.microsoft.com/office/powerpoint/2010/main" val="3577231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E06FEDB3-427D-3912-5D8A-F750288C6E13}"/>
            </a:ext>
          </a:extLst>
        </p:cNvPr>
        <p:cNvGrpSpPr/>
        <p:nvPr/>
      </p:nvGrpSpPr>
      <p:grpSpPr>
        <a:xfrm>
          <a:off x="0" y="0"/>
          <a:ext cx="0" cy="0"/>
          <a:chOff x="0" y="0"/>
          <a:chExt cx="0" cy="0"/>
        </a:xfrm>
      </p:grpSpPr>
      <p:pic>
        <p:nvPicPr>
          <p:cNvPr id="154" name="Google Shape;154;p10">
            <a:extLst>
              <a:ext uri="{FF2B5EF4-FFF2-40B4-BE49-F238E27FC236}">
                <a16:creationId xmlns:a16="http://schemas.microsoft.com/office/drawing/2014/main" id="{6C0BE878-C2AE-08B1-7620-68D5F42CE297}"/>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5" name="Google Shape;155;p10">
            <a:extLst>
              <a:ext uri="{FF2B5EF4-FFF2-40B4-BE49-F238E27FC236}">
                <a16:creationId xmlns:a16="http://schemas.microsoft.com/office/drawing/2014/main" id="{B01FA356-787B-5580-F9D9-BF5357035389}"/>
              </a:ext>
            </a:extLst>
          </p:cNvPr>
          <p:cNvSpPr txBox="1"/>
          <p:nvPr/>
        </p:nvSpPr>
        <p:spPr>
          <a:xfrm>
            <a:off x="588590" y="748630"/>
            <a:ext cx="7317019" cy="3233227"/>
          </a:xfrm>
          <a:prstGeom prst="rect">
            <a:avLst/>
          </a:prstGeom>
          <a:noFill/>
          <a:ln>
            <a:noFill/>
          </a:ln>
        </p:spPr>
        <p:txBody>
          <a:bodyPr spcFirstLastPara="1" wrap="square" lIns="91425" tIns="91425" rIns="91425" bIns="91425" anchor="t" anchorCtr="0">
            <a:spAutoFit/>
          </a:bodyPr>
          <a:lstStyle/>
          <a:p>
            <a:pPr>
              <a:lnSpc>
                <a:spcPct val="107000"/>
              </a:lnSpc>
              <a:spcAft>
                <a:spcPts val="800"/>
              </a:spcAft>
            </a:pPr>
            <a:endParaRPr lang="pt-BR" sz="2800" b="1" dirty="0">
              <a:solidFill>
                <a:srgbClr val="FF6C00"/>
              </a:solidFill>
            </a:endParaRPr>
          </a:p>
          <a:p>
            <a:pPr>
              <a:lnSpc>
                <a:spcPct val="107000"/>
              </a:lnSpc>
              <a:spcAft>
                <a:spcPts val="800"/>
              </a:spcAft>
            </a:pPr>
            <a:r>
              <a:rPr lang="pt-BR" sz="2800" b="1" dirty="0">
                <a:solidFill>
                  <a:srgbClr val="FF6C00"/>
                </a:solidFill>
              </a:rPr>
              <a:t>EXCEÇÕES A REALIZAÇÃO DE LICITAÇÃO</a:t>
            </a:r>
          </a:p>
          <a:p>
            <a:pPr>
              <a:lnSpc>
                <a:spcPct val="107000"/>
              </a:lnSpc>
              <a:spcAft>
                <a:spcPts val="800"/>
              </a:spcAft>
            </a:pPr>
            <a:endParaRPr lang="pt-BR" sz="2800" b="1" dirty="0">
              <a:solidFill>
                <a:srgbClr val="FF6C00"/>
              </a:solidFill>
            </a:endParaRPr>
          </a:p>
          <a:p>
            <a:pPr>
              <a:lnSpc>
                <a:spcPct val="107000"/>
              </a:lnSpc>
              <a:spcAft>
                <a:spcPts val="800"/>
              </a:spcAft>
            </a:pPr>
            <a:r>
              <a:rPr lang="pt-BR" sz="2800" b="1" dirty="0">
                <a:solidFill>
                  <a:srgbClr val="FF6C00"/>
                </a:solidFill>
              </a:rPr>
              <a:t>Bens móveis</a:t>
            </a:r>
          </a:p>
          <a:p>
            <a:pPr marL="0" marR="0" lvl="0" indent="0" algn="l" rtl="0">
              <a:lnSpc>
                <a:spcPct val="107000"/>
              </a:lnSpc>
              <a:spcBef>
                <a:spcPts val="0"/>
              </a:spcBef>
              <a:spcAft>
                <a:spcPts val="800"/>
              </a:spcAft>
              <a:buNone/>
            </a:pPr>
            <a:endParaRPr lang="pt-BR" dirty="0"/>
          </a:p>
        </p:txBody>
      </p:sp>
    </p:spTree>
    <p:extLst>
      <p:ext uri="{BB962C8B-B14F-4D97-AF65-F5344CB8AC3E}">
        <p14:creationId xmlns:p14="http://schemas.microsoft.com/office/powerpoint/2010/main" val="37881099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6FE789E0-B718-42B5-DBBE-C44BC5F2F185}"/>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5B36A4DE-98BE-AA36-3E10-26A0B66E5F8F}"/>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ACA96591-C7AB-47AF-4A8A-EB209C640431}"/>
              </a:ext>
            </a:extLst>
          </p:cNvPr>
          <p:cNvSpPr/>
          <p:nvPr/>
        </p:nvSpPr>
        <p:spPr>
          <a:xfrm>
            <a:off x="255354" y="209369"/>
            <a:ext cx="7959378" cy="483897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II - tratando-se de bens móveis, dependerá de </a:t>
            </a:r>
            <a:r>
              <a:rPr lang="pt-BR" sz="1600" b="1" u="sng" kern="100" dirty="0">
                <a:effectLst/>
                <a:latin typeface="Calibri" panose="020F0502020204030204" pitchFamily="34" charset="0"/>
                <a:ea typeface="Calibri" panose="020F0502020204030204" pitchFamily="34" charset="0"/>
                <a:cs typeface="Times New Roman" panose="02020603050405020304" pitchFamily="18" charset="0"/>
              </a:rPr>
              <a:t>licitação na modalidade leilão,</a:t>
            </a: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 dispensada a realização de licitação nos casos de:</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a) doação, permitida exclusivamente para fins e </a:t>
            </a:r>
            <a:r>
              <a:rPr lang="pt-BR" sz="1600" b="1" kern="100" dirty="0">
                <a:effectLst/>
                <a:latin typeface="Calibri" panose="020F0502020204030204" pitchFamily="34" charset="0"/>
                <a:ea typeface="Calibri" panose="020F0502020204030204" pitchFamily="34" charset="0"/>
                <a:cs typeface="Times New Roman" panose="02020603050405020304" pitchFamily="18" charset="0"/>
              </a:rPr>
              <a:t>uso de interesse social</a:t>
            </a: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 após avaliação de oportunidade e conveniência socioeconômica em relação à escolha de outra forma de alienação;</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b) permuta, permitida exclusivamente entre órgãos ou entidades da Administração Pública;</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c) venda de ações, que poderão ser negociadas em bolsa, observada a legislação específica;</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d) venda de títulos, observada a legislação pertinente;</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e) venda de bens produzidos ou comercializados por entidades da Administração Pública, em virtude de suas finalidades;</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f) venda de materiais e equipamentos sem utilização previsível por quem deles dispõe para outros órgãos ou entidades da Administração Pública.</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4298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4"/>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15" name="Google Shape;115;p4"/>
          <p:cNvSpPr/>
          <p:nvPr/>
        </p:nvSpPr>
        <p:spPr>
          <a:xfrm>
            <a:off x="87330" y="109132"/>
            <a:ext cx="7998432" cy="12644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1B3560"/>
                </a:solidFill>
                <a:latin typeface="Roboto"/>
                <a:ea typeface="Roboto"/>
                <a:cs typeface="Roboto"/>
                <a:sym typeface="Roboto"/>
              </a:rPr>
              <a:t>O Estado brasileiro é o maior comprador atuante em nosso mercado</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1100"/>
              </a:spcBef>
              <a:spcAft>
                <a:spcPts val="0"/>
              </a:spcAft>
              <a:buClr>
                <a:srgbClr val="000000"/>
              </a:buClr>
              <a:buSzPts val="1050"/>
              <a:buFont typeface="Arial"/>
              <a:buNone/>
            </a:pPr>
            <a:r>
              <a:rPr lang="pt-BR" sz="1050" b="1" i="0" u="none" strike="noStrike" cap="none">
                <a:solidFill>
                  <a:srgbClr val="53585E"/>
                </a:solidFill>
                <a:latin typeface="Roboto"/>
                <a:ea typeface="Roboto"/>
                <a:cs typeface="Roboto"/>
                <a:sym typeface="Roboto"/>
              </a:rPr>
              <a:t>As compras públicas representaram, nas duas primeiras décadas do século XXI, uma média de aproximadamente 12% do PIB brasileiro.</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116" name="Google Shape;116;p4" descr="https://lh7-us.googleusercontent.com/QarjpnWpHIkTjnkzQq92-D69gy6n8wuKDwf2-nP0gDNmwhFc0yOnN0lOrrvuhkVmS7pB0gclAf35qJAORmsYaFkFWu5k0srsvR-s8KPuS6c0d3jIVMI_CenkKUSJkncOc9v8J4T_D9klDQQ=nw"/>
          <p:cNvPicPr preferRelativeResize="0"/>
          <p:nvPr/>
        </p:nvPicPr>
        <p:blipFill rotWithShape="1">
          <a:blip r:embed="rId4">
            <a:alphaModFix/>
          </a:blip>
          <a:srcRect/>
          <a:stretch/>
        </p:blipFill>
        <p:spPr>
          <a:xfrm>
            <a:off x="160400" y="735495"/>
            <a:ext cx="7083176" cy="3526842"/>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g1ea8a7dc199_0_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718" name="Google Shape;718;g1ea8a7dc199_0_0"/>
          <p:cNvSpPr txBox="1"/>
          <p:nvPr/>
        </p:nvSpPr>
        <p:spPr>
          <a:xfrm>
            <a:off x="609250" y="966800"/>
            <a:ext cx="6591600" cy="78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pt-BR" sz="3900" b="1" i="0" u="none" strike="noStrike" cap="none">
                <a:solidFill>
                  <a:srgbClr val="FF6C00"/>
                </a:solidFill>
                <a:latin typeface="Montserrat"/>
                <a:ea typeface="Montserrat"/>
                <a:cs typeface="Montserrat"/>
                <a:sym typeface="Montserrat"/>
              </a:rPr>
              <a:t>Obrigado</a:t>
            </a:r>
            <a:endParaRPr sz="3900" b="1" i="0" u="none" strike="noStrike" cap="none">
              <a:solidFill>
                <a:srgbClr val="FF6C00"/>
              </a:solidFill>
              <a:latin typeface="Montserrat"/>
              <a:ea typeface="Montserrat"/>
              <a:cs typeface="Montserrat"/>
              <a:sym typeface="Montserrat"/>
            </a:endParaRPr>
          </a:p>
        </p:txBody>
      </p:sp>
      <p:sp>
        <p:nvSpPr>
          <p:cNvPr id="719" name="Google Shape;719;g1ea8a7dc199_0_0"/>
          <p:cNvSpPr txBox="1"/>
          <p:nvPr/>
        </p:nvSpPr>
        <p:spPr>
          <a:xfrm>
            <a:off x="448850" y="1802350"/>
            <a:ext cx="5286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t-BR" sz="2800" b="0" i="0" u="none" strike="noStrike" cap="none">
                <a:solidFill>
                  <a:schemeClr val="lt1"/>
                </a:solidFill>
                <a:latin typeface="Montserrat"/>
                <a:ea typeface="Montserrat"/>
                <a:cs typeface="Montserrat"/>
                <a:sym typeface="Montserrat"/>
              </a:rPr>
              <a:t>Prof. Luiz Dalago Júnior</a:t>
            </a:r>
            <a:endParaRPr sz="2800" b="0" i="0" u="none" strike="noStrike" cap="none">
              <a:solidFill>
                <a:schemeClr val="lt1"/>
              </a:solidFill>
              <a:latin typeface="Montserrat"/>
              <a:ea typeface="Montserrat"/>
              <a:cs typeface="Montserrat"/>
              <a:sym typeface="Montserrat"/>
            </a:endParaRPr>
          </a:p>
        </p:txBody>
      </p:sp>
      <p:pic>
        <p:nvPicPr>
          <p:cNvPr id="720" name="Google Shape;720;g1ea8a7dc199_0_0"/>
          <p:cNvPicPr preferRelativeResize="0"/>
          <p:nvPr/>
        </p:nvPicPr>
        <p:blipFill rotWithShape="1">
          <a:blip r:embed="rId4">
            <a:alphaModFix/>
          </a:blip>
          <a:srcRect/>
          <a:stretch/>
        </p:blipFill>
        <p:spPr>
          <a:xfrm>
            <a:off x="1264150" y="2468400"/>
            <a:ext cx="1507350" cy="1614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5"/>
          <p:cNvPicPr preferRelativeResize="0"/>
          <p:nvPr/>
        </p:nvPicPr>
        <p:blipFill rotWithShape="1">
          <a:blip r:embed="rId3">
            <a:alphaModFix/>
          </a:blip>
          <a:srcRect/>
          <a:stretch/>
        </p:blipFill>
        <p:spPr>
          <a:xfrm>
            <a:off x="0" y="0"/>
            <a:ext cx="9143990" cy="5143500"/>
          </a:xfrm>
          <a:prstGeom prst="rect">
            <a:avLst/>
          </a:prstGeom>
          <a:noFill/>
          <a:ln>
            <a:noFill/>
          </a:ln>
        </p:spPr>
      </p:pic>
      <p:pic>
        <p:nvPicPr>
          <p:cNvPr id="122" name="Google Shape;122;p5" descr="https://lh7-us.googleusercontent.com/SAl9AZaXavF47ofJprh3jY1GH3zuwRx5gK7nsZ0IFahltne62pn4QsSngegt5walWvE690jLovL3wNeV0KbKfnZyn7b5_VxoBhHzhkfn9I3IJgpFkSIT9NNxg-o1K_9yVvHhllFYAkYXdmE=nw"/>
          <p:cNvPicPr preferRelativeResize="0"/>
          <p:nvPr/>
        </p:nvPicPr>
        <p:blipFill rotWithShape="1">
          <a:blip r:embed="rId4">
            <a:alphaModFix/>
          </a:blip>
          <a:srcRect/>
          <a:stretch/>
        </p:blipFill>
        <p:spPr>
          <a:xfrm>
            <a:off x="2298469" y="254365"/>
            <a:ext cx="4547052" cy="42560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28" name="Google Shape;128;p6"/>
          <p:cNvSpPr txBox="1"/>
          <p:nvPr/>
        </p:nvSpPr>
        <p:spPr>
          <a:xfrm>
            <a:off x="168301" y="454994"/>
            <a:ext cx="7317019" cy="2339072"/>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3900"/>
              <a:buFont typeface="Arial"/>
              <a:buNone/>
            </a:pPr>
            <a:r>
              <a:rPr lang="pt-BR" sz="2800" b="1" dirty="0">
                <a:solidFill>
                  <a:srgbClr val="FF6C00"/>
                </a:solidFill>
              </a:rPr>
              <a:t>REGIME JURÍDICO DOS BENS PÚBLICOS NO BRASIL</a:t>
            </a:r>
          </a:p>
          <a:p>
            <a:pPr marL="0" marR="0" lvl="0" indent="0" algn="just" rtl="0">
              <a:lnSpc>
                <a:spcPct val="100000"/>
              </a:lnSpc>
              <a:spcBef>
                <a:spcPts val="0"/>
              </a:spcBef>
              <a:spcAft>
                <a:spcPts val="0"/>
              </a:spcAft>
              <a:buClr>
                <a:srgbClr val="000000"/>
              </a:buClr>
              <a:buSzPts val="3900"/>
              <a:buFont typeface="Arial"/>
              <a:buNone/>
            </a:pPr>
            <a:endParaRPr lang="pt-BR" sz="2800" b="1" dirty="0">
              <a:solidFill>
                <a:srgbClr val="FF6C00"/>
              </a:solidFill>
            </a:endParaRPr>
          </a:p>
          <a:p>
            <a:pPr marL="0" marR="0" lvl="0" indent="0" algn="just" rtl="0">
              <a:lnSpc>
                <a:spcPct val="100000"/>
              </a:lnSpc>
              <a:spcBef>
                <a:spcPts val="0"/>
              </a:spcBef>
              <a:spcAft>
                <a:spcPts val="0"/>
              </a:spcAft>
              <a:buClr>
                <a:srgbClr val="000000"/>
              </a:buClr>
              <a:buSzPts val="3900"/>
              <a:buFont typeface="Arial"/>
              <a:buNone/>
            </a:pPr>
            <a:endParaRPr lang="pt-BR" sz="2800" b="1" dirty="0">
              <a:solidFill>
                <a:srgbClr val="FF6C00"/>
              </a:solidFill>
            </a:endParaRPr>
          </a:p>
          <a:p>
            <a:pPr marL="0" marR="0" lvl="0" indent="0" algn="just" rtl="0">
              <a:lnSpc>
                <a:spcPct val="100000"/>
              </a:lnSpc>
              <a:spcBef>
                <a:spcPts val="0"/>
              </a:spcBef>
              <a:spcAft>
                <a:spcPts val="0"/>
              </a:spcAft>
              <a:buClr>
                <a:srgbClr val="000000"/>
              </a:buClr>
              <a:buSzPts val="3900"/>
              <a:buFont typeface="Arial"/>
              <a:buNone/>
            </a:pPr>
            <a:r>
              <a:rPr lang="pt-BR" sz="2800" b="1" dirty="0">
                <a:solidFill>
                  <a:srgbClr val="FF6C00"/>
                </a:solidFill>
              </a:rPr>
              <a:t>Classificação dos bens públicos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9"/>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p:cNvSpPr txBox="1"/>
          <p:nvPr/>
        </p:nvSpPr>
        <p:spPr>
          <a:xfrm>
            <a:off x="185855" y="173180"/>
            <a:ext cx="7585422" cy="457044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kern="100" dirty="0">
                <a:latin typeface="Calibri" panose="020F0502020204030204" pitchFamily="34" charset="0"/>
                <a:ea typeface="Calibri" panose="020F0502020204030204" pitchFamily="34" charset="0"/>
                <a:cs typeface="Times New Roman" panose="02020603050405020304" pitchFamily="18" charset="0"/>
              </a:rPr>
              <a:t>FUNÇÃO SOCIAL DA PROPRIEDADE PÚBLICA</a:t>
            </a:r>
          </a:p>
          <a:p>
            <a:pPr>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nSpc>
                <a:spcPct val="107000"/>
              </a:lnSpc>
              <a:spcAft>
                <a:spcPts val="800"/>
              </a:spcAft>
            </a:pPr>
            <a:r>
              <a:rPr lang="pt-BR" sz="1600" b="1" kern="100" dirty="0">
                <a:latin typeface="Calibri" panose="020F0502020204030204" pitchFamily="34" charset="0"/>
                <a:cs typeface="Times New Roman" panose="02020603050405020304" pitchFamily="18" charset="0"/>
              </a:rPr>
              <a:t>Constituição Federal</a:t>
            </a:r>
          </a:p>
          <a:p>
            <a:pPr algn="just"/>
            <a:r>
              <a:rPr lang="pt-BR" sz="1600" b="0" i="0" dirty="0">
                <a:solidFill>
                  <a:srgbClr val="000000"/>
                </a:solidFill>
                <a:effectLst/>
                <a:latin typeface="Arial" panose="020B0604020202020204" pitchFamily="34" charset="0"/>
              </a:rPr>
              <a:t>Art. 1º A República Federativa do Brasil, formada pela união indissolúvel dos Estados e Municípios e do Distrito Federal, constitui-se em Estado Democrático de Direito e tem como </a:t>
            </a:r>
            <a:r>
              <a:rPr lang="pt-BR" sz="1600" b="1" i="0" u="sng" dirty="0">
                <a:solidFill>
                  <a:srgbClr val="000000"/>
                </a:solidFill>
                <a:effectLst/>
                <a:latin typeface="Arial" panose="020B0604020202020204" pitchFamily="34" charset="0"/>
              </a:rPr>
              <a:t>fundamentos</a:t>
            </a:r>
            <a:r>
              <a:rPr lang="pt-BR" sz="1600" b="0" i="0" dirty="0">
                <a:solidFill>
                  <a:srgbClr val="000000"/>
                </a:solidFill>
                <a:effectLst/>
                <a:latin typeface="Arial" panose="020B0604020202020204" pitchFamily="34" charset="0"/>
              </a:rPr>
              <a:t>:</a:t>
            </a:r>
          </a:p>
          <a:p>
            <a:pPr algn="just"/>
            <a:endParaRPr lang="pt-BR" sz="1600" b="0" i="0" dirty="0">
              <a:solidFill>
                <a:srgbClr val="000000"/>
              </a:solidFill>
              <a:effectLst/>
              <a:latin typeface="Arial" panose="020B0604020202020204" pitchFamily="34" charset="0"/>
            </a:endParaRPr>
          </a:p>
          <a:p>
            <a:pPr algn="just"/>
            <a:r>
              <a:rPr lang="pt-BR" sz="1600" b="0" i="0" dirty="0">
                <a:solidFill>
                  <a:srgbClr val="000000"/>
                </a:solidFill>
                <a:effectLst/>
                <a:latin typeface="Arial" panose="020B0604020202020204" pitchFamily="34" charset="0"/>
              </a:rPr>
              <a:t>I - a soberania;</a:t>
            </a:r>
          </a:p>
          <a:p>
            <a:pPr algn="just"/>
            <a:r>
              <a:rPr lang="pt-BR" sz="1600" b="0" i="0" dirty="0">
                <a:solidFill>
                  <a:srgbClr val="000000"/>
                </a:solidFill>
                <a:effectLst/>
                <a:latin typeface="Arial" panose="020B0604020202020204" pitchFamily="34" charset="0"/>
              </a:rPr>
              <a:t>II - a cidadania;</a:t>
            </a:r>
          </a:p>
          <a:p>
            <a:pPr algn="just"/>
            <a:r>
              <a:rPr lang="pt-BR" sz="1600" b="1" i="0" dirty="0">
                <a:solidFill>
                  <a:srgbClr val="000000"/>
                </a:solidFill>
                <a:effectLst/>
                <a:latin typeface="Arial" panose="020B0604020202020204" pitchFamily="34" charset="0"/>
              </a:rPr>
              <a:t>III - a dignidade da pessoa humana;</a:t>
            </a:r>
          </a:p>
          <a:p>
            <a:pPr algn="just"/>
            <a:r>
              <a:rPr lang="pt-BR" sz="1600" b="0" i="0" dirty="0">
                <a:solidFill>
                  <a:srgbClr val="000000"/>
                </a:solidFill>
                <a:effectLst/>
                <a:latin typeface="Arial" panose="020B0604020202020204" pitchFamily="34" charset="0"/>
              </a:rPr>
              <a:t>IV - os valores sociais do trabalho e da livre iniciativa; </a:t>
            </a:r>
          </a:p>
          <a:p>
            <a:pPr algn="just"/>
            <a:r>
              <a:rPr lang="pt-BR" sz="1600" b="0" i="0" dirty="0">
                <a:solidFill>
                  <a:srgbClr val="000000"/>
                </a:solidFill>
                <a:effectLst/>
                <a:latin typeface="Arial" panose="020B0604020202020204" pitchFamily="34" charset="0"/>
              </a:rPr>
              <a:t>V - o pluralismo político.</a:t>
            </a:r>
          </a:p>
          <a:p>
            <a:pPr>
              <a:lnSpc>
                <a:spcPct val="107000"/>
              </a:lnSpc>
              <a:spcAft>
                <a:spcPts val="800"/>
              </a:spcAft>
            </a:pPr>
            <a:endParaRPr lang="pt-BR" sz="1600" kern="100" dirty="0">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85543F69-F717-0FB5-A5B5-11D195E71A0F}"/>
            </a:ext>
          </a:extLst>
        </p:cNvPr>
        <p:cNvGrpSpPr/>
        <p:nvPr/>
      </p:nvGrpSpPr>
      <p:grpSpPr>
        <a:xfrm>
          <a:off x="0" y="0"/>
          <a:ext cx="0" cy="0"/>
          <a:chOff x="0" y="0"/>
          <a:chExt cx="0" cy="0"/>
        </a:xfrm>
      </p:grpSpPr>
      <p:pic>
        <p:nvPicPr>
          <p:cNvPr id="133" name="Google Shape;133;p9">
            <a:extLst>
              <a:ext uri="{FF2B5EF4-FFF2-40B4-BE49-F238E27FC236}">
                <a16:creationId xmlns:a16="http://schemas.microsoft.com/office/drawing/2014/main" id="{2D059DC2-DF73-6CB1-139A-1075DFCF557A}"/>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a:extLst>
              <a:ext uri="{FF2B5EF4-FFF2-40B4-BE49-F238E27FC236}">
                <a16:creationId xmlns:a16="http://schemas.microsoft.com/office/drawing/2014/main" id="{566597B4-5F60-7369-D232-5B96BD9CDAD7}"/>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a:extLst>
              <a:ext uri="{FF2B5EF4-FFF2-40B4-BE49-F238E27FC236}">
                <a16:creationId xmlns:a16="http://schemas.microsoft.com/office/drawing/2014/main" id="{0BA1AEFF-1E8C-23C3-E725-46A05834F888}"/>
              </a:ext>
            </a:extLst>
          </p:cNvPr>
          <p:cNvSpPr txBox="1"/>
          <p:nvPr/>
        </p:nvSpPr>
        <p:spPr>
          <a:xfrm>
            <a:off x="185855" y="173180"/>
            <a:ext cx="7585422" cy="413955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kern="100" dirty="0">
                <a:latin typeface="Calibri" panose="020F0502020204030204" pitchFamily="34" charset="0"/>
                <a:ea typeface="Calibri" panose="020F0502020204030204" pitchFamily="34" charset="0"/>
                <a:cs typeface="Times New Roman" panose="02020603050405020304" pitchFamily="18" charset="0"/>
              </a:rPr>
              <a:t>FUNÇÃO SOCIAL DA PROPRIEDADE PÚBLICA</a:t>
            </a:r>
          </a:p>
          <a:p>
            <a:pPr>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nSpc>
                <a:spcPct val="107000"/>
              </a:lnSpc>
              <a:spcAft>
                <a:spcPts val="800"/>
              </a:spcAft>
            </a:pPr>
            <a:r>
              <a:rPr lang="pt-BR" sz="1600" b="1" kern="100" dirty="0">
                <a:latin typeface="Calibri" panose="020F0502020204030204" pitchFamily="34" charset="0"/>
                <a:cs typeface="Times New Roman" panose="02020603050405020304" pitchFamily="18" charset="0"/>
              </a:rPr>
              <a:t>Constituição Federal</a:t>
            </a:r>
          </a:p>
          <a:p>
            <a:pPr algn="just"/>
            <a:r>
              <a:rPr lang="pt-BR" sz="2000" b="0" i="0" dirty="0">
                <a:solidFill>
                  <a:srgbClr val="000000"/>
                </a:solidFill>
                <a:effectLst/>
                <a:latin typeface="Arial" panose="020B0604020202020204" pitchFamily="34" charset="0"/>
              </a:rPr>
              <a:t> </a:t>
            </a:r>
            <a:r>
              <a:rPr lang="pt-BR" sz="1600" b="0" i="0" dirty="0">
                <a:solidFill>
                  <a:srgbClr val="000000"/>
                </a:solidFill>
                <a:effectLst/>
                <a:latin typeface="Arial" panose="020B0604020202020204" pitchFamily="34" charset="0"/>
              </a:rPr>
              <a:t>Art. 3º Constituem </a:t>
            </a:r>
            <a:r>
              <a:rPr lang="pt-BR" sz="1600" b="1" i="0" u="sng" dirty="0">
                <a:solidFill>
                  <a:srgbClr val="000000"/>
                </a:solidFill>
                <a:effectLst/>
                <a:latin typeface="Arial" panose="020B0604020202020204" pitchFamily="34" charset="0"/>
              </a:rPr>
              <a:t>objetivos fundamentais </a:t>
            </a:r>
            <a:r>
              <a:rPr lang="pt-BR" sz="1600" b="0" i="0" dirty="0">
                <a:solidFill>
                  <a:srgbClr val="000000"/>
                </a:solidFill>
                <a:effectLst/>
                <a:latin typeface="Arial" panose="020B0604020202020204" pitchFamily="34" charset="0"/>
              </a:rPr>
              <a:t>da República Federativa do Brasil:</a:t>
            </a:r>
          </a:p>
          <a:p>
            <a:pPr algn="just"/>
            <a:r>
              <a:rPr lang="pt-BR" sz="1600" b="0" i="0" dirty="0">
                <a:solidFill>
                  <a:srgbClr val="000000"/>
                </a:solidFill>
                <a:effectLst/>
                <a:latin typeface="Arial" panose="020B0604020202020204" pitchFamily="34" charset="0"/>
              </a:rPr>
              <a:t>I - construir uma sociedade livre, justa e solidária;</a:t>
            </a:r>
          </a:p>
          <a:p>
            <a:pPr algn="just"/>
            <a:r>
              <a:rPr lang="pt-BR" sz="1600" b="0" i="0" dirty="0">
                <a:solidFill>
                  <a:srgbClr val="000000"/>
                </a:solidFill>
                <a:effectLst/>
                <a:latin typeface="Arial" panose="020B0604020202020204" pitchFamily="34" charset="0"/>
              </a:rPr>
              <a:t>II - garantir o desenvolvimento nacional;</a:t>
            </a:r>
          </a:p>
          <a:p>
            <a:pPr algn="just"/>
            <a:r>
              <a:rPr lang="pt-BR" sz="1600" b="1" i="0" u="sng" dirty="0">
                <a:solidFill>
                  <a:srgbClr val="000000"/>
                </a:solidFill>
                <a:effectLst/>
                <a:latin typeface="Arial" panose="020B0604020202020204" pitchFamily="34" charset="0"/>
              </a:rPr>
              <a:t>III - erradicar a pobreza e a marginalização e reduzir as desigualdades sociais e regionais;</a:t>
            </a:r>
          </a:p>
          <a:p>
            <a:pPr algn="just"/>
            <a:r>
              <a:rPr lang="pt-BR" sz="1600" b="1" i="0" u="sng" dirty="0">
                <a:solidFill>
                  <a:srgbClr val="000000"/>
                </a:solidFill>
                <a:effectLst/>
                <a:latin typeface="Arial" panose="020B0604020202020204" pitchFamily="34" charset="0"/>
              </a:rPr>
              <a:t>IV - promover o bem de todos, sem preconceitos de origem, raça, sexo, cor, idade e quaisquer outras formas de discriminação.</a:t>
            </a:r>
          </a:p>
          <a:p>
            <a:pPr>
              <a:lnSpc>
                <a:spcPct val="107000"/>
              </a:lnSpc>
              <a:spcAft>
                <a:spcPts val="800"/>
              </a:spcAft>
            </a:pPr>
            <a:endParaRPr lang="pt-BR" sz="1600" kern="100" dirty="0">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854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F5DE2CFA-CA87-8A7C-3A49-4434E404CCEE}"/>
            </a:ext>
          </a:extLst>
        </p:cNvPr>
        <p:cNvGrpSpPr/>
        <p:nvPr/>
      </p:nvGrpSpPr>
      <p:grpSpPr>
        <a:xfrm>
          <a:off x="0" y="0"/>
          <a:ext cx="0" cy="0"/>
          <a:chOff x="0" y="0"/>
          <a:chExt cx="0" cy="0"/>
        </a:xfrm>
      </p:grpSpPr>
      <p:pic>
        <p:nvPicPr>
          <p:cNvPr id="133" name="Google Shape;133;p9">
            <a:extLst>
              <a:ext uri="{FF2B5EF4-FFF2-40B4-BE49-F238E27FC236}">
                <a16:creationId xmlns:a16="http://schemas.microsoft.com/office/drawing/2014/main" id="{A1E70745-F106-58ED-3586-E0955BD11A09}"/>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a:extLst>
              <a:ext uri="{FF2B5EF4-FFF2-40B4-BE49-F238E27FC236}">
                <a16:creationId xmlns:a16="http://schemas.microsoft.com/office/drawing/2014/main" id="{A43C881C-FFA7-2B48-31DB-ABC38FA58A14}"/>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a:extLst>
              <a:ext uri="{FF2B5EF4-FFF2-40B4-BE49-F238E27FC236}">
                <a16:creationId xmlns:a16="http://schemas.microsoft.com/office/drawing/2014/main" id="{16FC3AF8-55A8-F2FD-E36B-41B9B76EE43A}"/>
              </a:ext>
            </a:extLst>
          </p:cNvPr>
          <p:cNvSpPr txBox="1"/>
          <p:nvPr/>
        </p:nvSpPr>
        <p:spPr>
          <a:xfrm>
            <a:off x="185854" y="136010"/>
            <a:ext cx="7585422" cy="370539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kern="100" dirty="0">
                <a:latin typeface="Calibri" panose="020F0502020204030204" pitchFamily="34" charset="0"/>
                <a:ea typeface="Calibri" panose="020F0502020204030204" pitchFamily="34" charset="0"/>
                <a:cs typeface="Times New Roman" panose="02020603050405020304" pitchFamily="18" charset="0"/>
              </a:rPr>
              <a:t>FUNÇÃO SOCIAL DA PROPRIEDADE PÚBLICA</a:t>
            </a:r>
          </a:p>
          <a:p>
            <a:pPr>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nSpc>
                <a:spcPct val="107000"/>
              </a:lnSpc>
              <a:spcAft>
                <a:spcPts val="800"/>
              </a:spcAft>
            </a:pPr>
            <a:r>
              <a:rPr lang="pt-BR" sz="1600" b="1" kern="100" dirty="0">
                <a:latin typeface="Calibri" panose="020F0502020204030204" pitchFamily="34" charset="0"/>
                <a:cs typeface="Times New Roman" panose="02020603050405020304" pitchFamily="18" charset="0"/>
              </a:rPr>
              <a:t>Constituição Federal</a:t>
            </a:r>
          </a:p>
          <a:p>
            <a:pPr>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gn="just"/>
            <a:r>
              <a:rPr lang="pt-BR" sz="1600" b="0" i="0" dirty="0">
                <a:solidFill>
                  <a:srgbClr val="000000"/>
                </a:solidFill>
                <a:effectLst/>
                <a:latin typeface="Arial" panose="020B0604020202020204" pitchFamily="34" charset="0"/>
              </a:rPr>
              <a:t>Art. 5º </a:t>
            </a:r>
          </a:p>
          <a:p>
            <a:pPr algn="just"/>
            <a:endParaRPr lang="pt-BR" sz="1600" b="0" i="0" dirty="0">
              <a:solidFill>
                <a:srgbClr val="000000"/>
              </a:solidFill>
              <a:effectLst/>
              <a:latin typeface="Arial" panose="020B0604020202020204" pitchFamily="34" charset="0"/>
            </a:endParaRPr>
          </a:p>
          <a:p>
            <a:pPr algn="just"/>
            <a:endParaRPr lang="pt-BR" sz="1600" b="0" i="0" dirty="0">
              <a:solidFill>
                <a:srgbClr val="000000"/>
              </a:solidFill>
              <a:effectLst/>
              <a:latin typeface="Arial" panose="020B0604020202020204" pitchFamily="34" charset="0"/>
            </a:endParaRPr>
          </a:p>
          <a:p>
            <a:pPr algn="just"/>
            <a:r>
              <a:rPr lang="pt-BR" sz="1600" b="0" i="0" dirty="0">
                <a:solidFill>
                  <a:srgbClr val="000000"/>
                </a:solidFill>
                <a:effectLst/>
                <a:latin typeface="Arial" panose="020B0604020202020204" pitchFamily="34" charset="0"/>
              </a:rPr>
              <a:t>XXIII - a propriedade atenderá a sua função social;</a:t>
            </a:r>
          </a:p>
          <a:p>
            <a:pPr>
              <a:lnSpc>
                <a:spcPct val="107000"/>
              </a:lnSpc>
              <a:spcAft>
                <a:spcPts val="800"/>
              </a:spcAft>
            </a:pPr>
            <a:endParaRPr lang="pt-BR" sz="1600" kern="100" dirty="0">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677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16D668E8-E51A-2AB4-F60A-21EC0298C374}"/>
            </a:ext>
          </a:extLst>
        </p:cNvPr>
        <p:cNvGrpSpPr/>
        <p:nvPr/>
      </p:nvGrpSpPr>
      <p:grpSpPr>
        <a:xfrm>
          <a:off x="0" y="0"/>
          <a:ext cx="0" cy="0"/>
          <a:chOff x="0" y="0"/>
          <a:chExt cx="0" cy="0"/>
        </a:xfrm>
      </p:grpSpPr>
      <p:pic>
        <p:nvPicPr>
          <p:cNvPr id="133" name="Google Shape;133;p9">
            <a:extLst>
              <a:ext uri="{FF2B5EF4-FFF2-40B4-BE49-F238E27FC236}">
                <a16:creationId xmlns:a16="http://schemas.microsoft.com/office/drawing/2014/main" id="{CC5384F9-5206-0EA3-3F5F-3DCB80DDDB8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a:extLst>
              <a:ext uri="{FF2B5EF4-FFF2-40B4-BE49-F238E27FC236}">
                <a16:creationId xmlns:a16="http://schemas.microsoft.com/office/drawing/2014/main" id="{956E8C38-51C1-AD2D-9C38-7CB75012C2E8}"/>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a:extLst>
              <a:ext uri="{FF2B5EF4-FFF2-40B4-BE49-F238E27FC236}">
                <a16:creationId xmlns:a16="http://schemas.microsoft.com/office/drawing/2014/main" id="{00DD0F79-C6E5-BD43-71B8-A5EDFD514C3B}"/>
              </a:ext>
            </a:extLst>
          </p:cNvPr>
          <p:cNvSpPr txBox="1"/>
          <p:nvPr/>
        </p:nvSpPr>
        <p:spPr>
          <a:xfrm>
            <a:off x="185854" y="136010"/>
            <a:ext cx="7585422" cy="599224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kern="100" dirty="0">
                <a:latin typeface="Calibri" panose="020F0502020204030204" pitchFamily="34" charset="0"/>
                <a:ea typeface="Calibri" panose="020F0502020204030204" pitchFamily="34" charset="0"/>
                <a:cs typeface="Times New Roman" panose="02020603050405020304" pitchFamily="18" charset="0"/>
              </a:rPr>
              <a:t>FUNÇÃO SOCIAL DA PROPRIEDADE PÚBLICA</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LEI Nº 9.636, DE 15 DE MAIO DE 1998.</a:t>
            </a:r>
            <a:endParaRPr lang="pt-B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gn="just">
              <a:lnSpc>
                <a:spcPct val="107000"/>
              </a:lnSpc>
              <a:spcAft>
                <a:spcPts val="800"/>
              </a:spcAft>
            </a:pPr>
            <a:r>
              <a:rPr lang="pt-BR" sz="1600" b="0" i="0" dirty="0">
                <a:solidFill>
                  <a:srgbClr val="000000"/>
                </a:solidFill>
                <a:effectLst/>
                <a:latin typeface="Arial" panose="020B0604020202020204" pitchFamily="34" charset="0"/>
              </a:rPr>
              <a:t>Art. 1º É o Poder Executivo autorizado, por intermédio da Secretaria de Coordenação e Governança do Patrimônio da União da Secretaria Especial de Desestatização, Desinvestimento e Mercados do Ministério da Economia, a executar ações de identificação, </a:t>
            </a:r>
            <a:r>
              <a:rPr lang="pt-BR" sz="1600" b="1" i="0" dirty="0">
                <a:solidFill>
                  <a:srgbClr val="000000"/>
                </a:solidFill>
                <a:effectLst/>
                <a:latin typeface="Arial" panose="020B0604020202020204" pitchFamily="34" charset="0"/>
              </a:rPr>
              <a:t>de demarcação, de cadastramento, de registro e de fiscalização dos bens imóveis da União e a regularizar as ocupações desses imóveis, inclusive de </a:t>
            </a:r>
            <a:r>
              <a:rPr lang="pt-BR" sz="1600" b="1" i="0" u="sng" dirty="0">
                <a:solidFill>
                  <a:srgbClr val="000000"/>
                </a:solidFill>
                <a:effectLst/>
                <a:latin typeface="Arial" panose="020B0604020202020204" pitchFamily="34" charset="0"/>
              </a:rPr>
              <a:t>assentamentos informais de baixa renda</a:t>
            </a:r>
            <a:r>
              <a:rPr lang="pt-BR" sz="1600" b="0" i="0" dirty="0">
                <a:solidFill>
                  <a:srgbClr val="000000"/>
                </a:solidFill>
                <a:effectLst/>
                <a:latin typeface="Arial" panose="020B0604020202020204" pitchFamily="34" charset="0"/>
              </a:rPr>
              <a:t>, e poderá, para tanto, firmar convênios com os Estados, o Distrito Federal e os Municípios em cujos territórios se localizem e, observados os procedimentos licitatórios previstos em lei, celebrar contratos com a iniciativa privada.</a:t>
            </a:r>
          </a:p>
          <a:p>
            <a:pPr>
              <a:lnSpc>
                <a:spcPct val="107000"/>
              </a:lnSpc>
              <a:spcAft>
                <a:spcPts val="800"/>
              </a:spcAft>
            </a:pPr>
            <a:endParaRPr lang="pt-BR" sz="1600" dirty="0">
              <a:latin typeface="Arial" panose="020B0604020202020204" pitchFamily="34" charset="0"/>
            </a:endParaRPr>
          </a:p>
          <a:p>
            <a:pPr>
              <a:lnSpc>
                <a:spcPct val="107000"/>
              </a:lnSpc>
              <a:spcAft>
                <a:spcPts val="800"/>
              </a:spcAft>
            </a:pPr>
            <a:endParaRPr lang="pt-BR" sz="1600" b="0" i="0" dirty="0">
              <a:solidFill>
                <a:srgbClr val="000000"/>
              </a:solidFill>
              <a:effectLst/>
              <a:latin typeface="Arial" panose="020B0604020202020204" pitchFamily="34" charset="0"/>
            </a:endParaRPr>
          </a:p>
          <a:p>
            <a:pPr>
              <a:lnSpc>
                <a:spcPct val="107000"/>
              </a:lnSpc>
              <a:spcAft>
                <a:spcPts val="800"/>
              </a:spcAft>
            </a:pPr>
            <a:endParaRPr lang="pt-BR" sz="1600" kern="100" dirty="0">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1667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g1f2ca59f451_0_22"/>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62" name="Google Shape;62;g1f2ca59f451_0_22"/>
          <p:cNvSpPr/>
          <p:nvPr/>
        </p:nvSpPr>
        <p:spPr>
          <a:xfrm>
            <a:off x="768198" y="784326"/>
            <a:ext cx="7182300" cy="2677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2500" b="0" i="0" dirty="0">
                <a:solidFill>
                  <a:schemeClr val="tx1"/>
                </a:solidFill>
                <a:effectLst/>
              </a:rPr>
              <a:t>Para </a:t>
            </a:r>
            <a:r>
              <a:rPr lang="pt-BR" sz="2500" b="1" i="0" dirty="0">
                <a:solidFill>
                  <a:schemeClr val="tx1"/>
                </a:solidFill>
                <a:effectLst/>
              </a:rPr>
              <a:t>triunfar</a:t>
            </a:r>
            <a:r>
              <a:rPr lang="pt-BR" sz="2500" b="0" i="0" dirty="0">
                <a:solidFill>
                  <a:schemeClr val="tx1"/>
                </a:solidFill>
                <a:effectLst/>
              </a:rPr>
              <a:t> é necessário vencer; para vencer é </a:t>
            </a:r>
            <a:r>
              <a:rPr lang="pt-BR" sz="2500" b="1" i="0" dirty="0">
                <a:solidFill>
                  <a:schemeClr val="tx1"/>
                </a:solidFill>
                <a:effectLst/>
              </a:rPr>
              <a:t>necessário lutar</a:t>
            </a:r>
            <a:r>
              <a:rPr lang="pt-BR" sz="2500" b="0" i="0" dirty="0">
                <a:solidFill>
                  <a:schemeClr val="tx1"/>
                </a:solidFill>
                <a:effectLst/>
              </a:rPr>
              <a:t>; Para lutar é necessário </a:t>
            </a:r>
            <a:r>
              <a:rPr lang="pt-BR" sz="2500" b="1" i="0" u="sng" dirty="0">
                <a:solidFill>
                  <a:schemeClr val="tx1"/>
                </a:solidFill>
                <a:effectLst/>
              </a:rPr>
              <a:t>estar preparado</a:t>
            </a:r>
            <a:r>
              <a:rPr lang="pt-BR" sz="2500" b="0" i="0" dirty="0">
                <a:solidFill>
                  <a:schemeClr val="tx1"/>
                </a:solidFill>
                <a:effectLst/>
              </a:rPr>
              <a:t>; para estar preparado é necessário prover-se de uma grande </a:t>
            </a:r>
            <a:r>
              <a:rPr lang="pt-BR" sz="2500" b="1" i="0" u="sng" dirty="0">
                <a:solidFill>
                  <a:schemeClr val="tx1"/>
                </a:solidFill>
                <a:effectLst/>
              </a:rPr>
              <a:t>inteireza de ânimo e uma paciência a toda prova</a:t>
            </a:r>
            <a:r>
              <a:rPr lang="pt-BR" sz="2500" b="0" i="0" dirty="0">
                <a:solidFill>
                  <a:schemeClr val="tx1"/>
                </a:solidFill>
                <a:effectLst/>
              </a:rPr>
              <a:t>. </a:t>
            </a:r>
          </a:p>
          <a:p>
            <a:pPr marL="0" marR="0" lvl="0" indent="0" algn="ctr" rtl="0">
              <a:lnSpc>
                <a:spcPct val="100000"/>
              </a:lnSpc>
              <a:spcBef>
                <a:spcPts val="0"/>
              </a:spcBef>
              <a:spcAft>
                <a:spcPts val="0"/>
              </a:spcAft>
              <a:buNone/>
            </a:pPr>
            <a:endParaRPr lang="pt-BR" sz="2800" u="sng" strike="noStrike" cap="none"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None/>
            </a:pPr>
            <a:r>
              <a:rPr lang="pt-BR" sz="2000" b="0" i="0" u="sng" strike="noStrike" cap="none" dirty="0">
                <a:solidFill>
                  <a:srgbClr val="0C5ADB"/>
                </a:solidFill>
                <a:latin typeface="Arial"/>
                <a:ea typeface="Arial"/>
                <a:cs typeface="Arial"/>
                <a:sym typeface="Arial"/>
                <a:hlinkClick r:id="rId4">
                  <a:extLst>
                    <a:ext uri="{A12FA001-AC4F-418D-AE19-62706E023703}">
                      <ahyp:hlinkClr xmlns:ahyp="http://schemas.microsoft.com/office/drawing/2018/hyperlinkcolor" val="tx"/>
                    </a:ext>
                  </a:extLst>
                </a:hlinkClick>
              </a:rPr>
              <a:t>Carlos Bernardo González </a:t>
            </a:r>
            <a:r>
              <a:rPr lang="pt-BR" sz="2000" b="0" i="0" u="sng" strike="noStrike" cap="none" dirty="0" err="1">
                <a:solidFill>
                  <a:srgbClr val="0C5ADB"/>
                </a:solidFill>
                <a:latin typeface="Arial"/>
                <a:ea typeface="Arial"/>
                <a:cs typeface="Arial"/>
                <a:sym typeface="Arial"/>
                <a:hlinkClick r:id="rId4">
                  <a:extLst>
                    <a:ext uri="{A12FA001-AC4F-418D-AE19-62706E023703}">
                      <ahyp:hlinkClr xmlns:ahyp="http://schemas.microsoft.com/office/drawing/2018/hyperlinkcolor" val="tx"/>
                    </a:ext>
                  </a:extLst>
                </a:hlinkClick>
              </a:rPr>
              <a:t>Pecotche</a:t>
            </a:r>
            <a:endParaRPr sz="2000" b="0" i="0" u="none" strike="noStrike" cap="none" dirty="0">
              <a:solidFill>
                <a:srgbClr val="0C5ADB"/>
              </a:solidFill>
              <a:latin typeface="Arial"/>
              <a:ea typeface="Arial"/>
              <a:cs typeface="Arial"/>
              <a:sym typeface="Arial"/>
            </a:endParaRPr>
          </a:p>
          <a:p>
            <a:pPr marL="127000" marR="0" lvl="0" indent="0" algn="l" rtl="0">
              <a:lnSpc>
                <a:spcPct val="100000"/>
              </a:lnSpc>
              <a:spcBef>
                <a:spcPts val="0"/>
              </a:spcBef>
              <a:spcAft>
                <a:spcPts val="0"/>
              </a:spcAft>
              <a:buNone/>
            </a:pPr>
            <a:endParaRPr sz="1600" b="1"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6127CE4D-442D-EF16-36DE-77189BE90CC1}"/>
            </a:ext>
          </a:extLst>
        </p:cNvPr>
        <p:cNvGrpSpPr/>
        <p:nvPr/>
      </p:nvGrpSpPr>
      <p:grpSpPr>
        <a:xfrm>
          <a:off x="0" y="0"/>
          <a:ext cx="0" cy="0"/>
          <a:chOff x="0" y="0"/>
          <a:chExt cx="0" cy="0"/>
        </a:xfrm>
      </p:grpSpPr>
      <p:pic>
        <p:nvPicPr>
          <p:cNvPr id="133" name="Google Shape;133;p9">
            <a:extLst>
              <a:ext uri="{FF2B5EF4-FFF2-40B4-BE49-F238E27FC236}">
                <a16:creationId xmlns:a16="http://schemas.microsoft.com/office/drawing/2014/main" id="{E7DE6CB1-FCE5-94B7-1912-FF789C4BBA7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a:extLst>
              <a:ext uri="{FF2B5EF4-FFF2-40B4-BE49-F238E27FC236}">
                <a16:creationId xmlns:a16="http://schemas.microsoft.com/office/drawing/2014/main" id="{ABE0C102-B9A6-70DB-0342-483C753C5708}"/>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a:extLst>
              <a:ext uri="{FF2B5EF4-FFF2-40B4-BE49-F238E27FC236}">
                <a16:creationId xmlns:a16="http://schemas.microsoft.com/office/drawing/2014/main" id="{9A0AB887-4986-DF1C-380A-D349691EECD3}"/>
              </a:ext>
            </a:extLst>
          </p:cNvPr>
          <p:cNvSpPr txBox="1"/>
          <p:nvPr/>
        </p:nvSpPr>
        <p:spPr>
          <a:xfrm>
            <a:off x="185854" y="136010"/>
            <a:ext cx="7585422" cy="546530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kern="100" dirty="0">
                <a:latin typeface="Calibri" panose="020F0502020204030204" pitchFamily="34" charset="0"/>
                <a:ea typeface="Calibri" panose="020F0502020204030204" pitchFamily="34" charset="0"/>
                <a:cs typeface="Times New Roman" panose="02020603050405020304" pitchFamily="18" charset="0"/>
              </a:rPr>
              <a:t>FUNÇÃO SOCIAL DA PROPRIEDADE PÚBLICA</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LEI Nº13.465, DE 15 DE </a:t>
            </a:r>
            <a:r>
              <a:rPr lang="pt-BR" sz="1800"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JUNHO DE 2017</a:t>
            </a: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endParaRPr lang="pt-B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gn="just">
              <a:lnSpc>
                <a:spcPct val="107000"/>
              </a:lnSpc>
              <a:spcAft>
                <a:spcPts val="800"/>
              </a:spcAft>
            </a:pPr>
            <a:r>
              <a:rPr lang="pt-BR" sz="1600" b="0" i="0" dirty="0">
                <a:solidFill>
                  <a:srgbClr val="000000"/>
                </a:solidFill>
                <a:effectLst/>
                <a:latin typeface="Arial" panose="020B0604020202020204" pitchFamily="34" charset="0"/>
              </a:rPr>
              <a:t>III - na </a:t>
            </a:r>
            <a:r>
              <a:rPr lang="pt-BR" sz="1600" b="0" i="0" dirty="0" err="1">
                <a:solidFill>
                  <a:srgbClr val="000000"/>
                </a:solidFill>
                <a:effectLst/>
                <a:latin typeface="Arial" panose="020B0604020202020204" pitchFamily="34" charset="0"/>
              </a:rPr>
              <a:t>Reurb</a:t>
            </a:r>
            <a:r>
              <a:rPr lang="pt-BR" sz="1600" b="0" i="0" dirty="0">
                <a:solidFill>
                  <a:srgbClr val="000000"/>
                </a:solidFill>
                <a:effectLst/>
                <a:latin typeface="Arial" panose="020B0604020202020204" pitchFamily="34" charset="0"/>
              </a:rPr>
              <a:t>-E sobre áreas públicas, se houver interesse público, o Município poderá proceder à elaboração e ao custeio do projeto de regularização fundiária e da implantação da infraestrutura essencial, com posterior cobrança aos seus beneficiários.</a:t>
            </a:r>
          </a:p>
          <a:p>
            <a:pPr algn="just">
              <a:lnSpc>
                <a:spcPct val="107000"/>
              </a:lnSpc>
              <a:spcAft>
                <a:spcPts val="800"/>
              </a:spcAft>
            </a:pPr>
            <a:r>
              <a:rPr lang="pt-BR" sz="1600" b="0" i="0" u="none" strike="noStrike" dirty="0">
                <a:solidFill>
                  <a:srgbClr val="000000"/>
                </a:solidFill>
                <a:effectLst/>
                <a:latin typeface="Arial" panose="020B0604020202020204" pitchFamily="34" charset="0"/>
              </a:rPr>
              <a:t>“ </a:t>
            </a:r>
            <a:r>
              <a:rPr lang="pt-BR" sz="1600" b="0" i="0" u="none" strike="noStrike" dirty="0">
                <a:solidFill>
                  <a:srgbClr val="000000"/>
                </a:solidFill>
                <a:effectLst/>
                <a:latin typeface="Arial" panose="020B0604020202020204" pitchFamily="34" charset="0"/>
                <a:hlinkClick r:id="rId5"/>
              </a:rPr>
              <a:t>Art. 65. </a:t>
            </a:r>
            <a:r>
              <a:rPr lang="pt-BR" sz="1600" b="0" i="0" dirty="0">
                <a:solidFill>
                  <a:srgbClr val="000000"/>
                </a:solidFill>
                <a:effectLst/>
                <a:latin typeface="Arial" panose="020B0604020202020204" pitchFamily="34" charset="0"/>
              </a:rPr>
              <a:t>Na </a:t>
            </a:r>
            <a:r>
              <a:rPr lang="pt-BR" sz="1600" b="0" i="0" dirty="0" err="1">
                <a:solidFill>
                  <a:srgbClr val="000000"/>
                </a:solidFill>
                <a:effectLst/>
                <a:latin typeface="Arial" panose="020B0604020202020204" pitchFamily="34" charset="0"/>
              </a:rPr>
              <a:t>Reurb</a:t>
            </a:r>
            <a:r>
              <a:rPr lang="pt-BR" sz="1600" b="0" i="0" dirty="0">
                <a:solidFill>
                  <a:srgbClr val="000000"/>
                </a:solidFill>
                <a:effectLst/>
                <a:latin typeface="Arial" panose="020B0604020202020204" pitchFamily="34" charset="0"/>
              </a:rPr>
              <a:t>-E dos núcleos urbanos informais que ocupam Áreas de Preservação Permanente não identificadas como áreas de risco, a regularização fundiária será admitida por meio da aprovação do projeto de regularização fundiária, na forma da lei específica de regularização fundiária urbana.</a:t>
            </a:r>
            <a:endParaRPr lang="pt-BR" sz="1600" dirty="0">
              <a:latin typeface="Arial" panose="020B0604020202020204" pitchFamily="34" charset="0"/>
            </a:endParaRPr>
          </a:p>
          <a:p>
            <a:pPr>
              <a:lnSpc>
                <a:spcPct val="107000"/>
              </a:lnSpc>
              <a:spcAft>
                <a:spcPts val="800"/>
              </a:spcAft>
            </a:pPr>
            <a:endParaRPr lang="pt-BR" sz="1600" b="0" i="0" dirty="0">
              <a:solidFill>
                <a:srgbClr val="000000"/>
              </a:solidFill>
              <a:effectLst/>
              <a:latin typeface="Arial" panose="020B0604020202020204" pitchFamily="34" charset="0"/>
            </a:endParaRPr>
          </a:p>
          <a:p>
            <a:pPr>
              <a:lnSpc>
                <a:spcPct val="107000"/>
              </a:lnSpc>
              <a:spcAft>
                <a:spcPts val="800"/>
              </a:spcAft>
            </a:pPr>
            <a:endParaRPr lang="pt-BR" sz="1600" kern="100" dirty="0">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34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E4F6F17A-B57B-7757-6A2D-9A71B74747C7}"/>
            </a:ext>
          </a:extLst>
        </p:cNvPr>
        <p:cNvGrpSpPr/>
        <p:nvPr/>
      </p:nvGrpSpPr>
      <p:grpSpPr>
        <a:xfrm>
          <a:off x="0" y="0"/>
          <a:ext cx="0" cy="0"/>
          <a:chOff x="0" y="0"/>
          <a:chExt cx="0" cy="0"/>
        </a:xfrm>
      </p:grpSpPr>
      <p:pic>
        <p:nvPicPr>
          <p:cNvPr id="133" name="Google Shape;133;p9">
            <a:extLst>
              <a:ext uri="{FF2B5EF4-FFF2-40B4-BE49-F238E27FC236}">
                <a16:creationId xmlns:a16="http://schemas.microsoft.com/office/drawing/2014/main" id="{28B03F3A-B8EE-8865-3ECF-23EA8D927B5D}"/>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a:extLst>
              <a:ext uri="{FF2B5EF4-FFF2-40B4-BE49-F238E27FC236}">
                <a16:creationId xmlns:a16="http://schemas.microsoft.com/office/drawing/2014/main" id="{F11086E4-C637-96DF-0DE1-AE44913B7A63}"/>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a:extLst>
              <a:ext uri="{FF2B5EF4-FFF2-40B4-BE49-F238E27FC236}">
                <a16:creationId xmlns:a16="http://schemas.microsoft.com/office/drawing/2014/main" id="{CB16FC66-12BC-5E4E-C30A-B47B8E10E268}"/>
              </a:ext>
            </a:extLst>
          </p:cNvPr>
          <p:cNvSpPr txBox="1"/>
          <p:nvPr/>
        </p:nvSpPr>
        <p:spPr>
          <a:xfrm>
            <a:off x="185854" y="136010"/>
            <a:ext cx="7585422" cy="390987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kern="100" dirty="0">
                <a:latin typeface="Calibri" panose="020F0502020204030204" pitchFamily="34" charset="0"/>
                <a:ea typeface="Calibri" panose="020F0502020204030204" pitchFamily="34" charset="0"/>
                <a:cs typeface="Times New Roman" panose="02020603050405020304" pitchFamily="18" charset="0"/>
              </a:rPr>
              <a:t>FUNÇÃO SOCIAL DA PROPRIEDADE PÚBLICA</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LEI Nº13.465, DE 15 DE </a:t>
            </a:r>
            <a:r>
              <a:rPr lang="pt-BR" sz="1800"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JUNHO DE 2017</a:t>
            </a: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endParaRPr lang="pt-B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gn="just">
              <a:lnSpc>
                <a:spcPct val="107000"/>
              </a:lnSpc>
              <a:spcAft>
                <a:spcPts val="800"/>
              </a:spcAft>
            </a:pPr>
            <a:r>
              <a:rPr lang="pt-BR" sz="1600" b="0" i="0" dirty="0">
                <a:solidFill>
                  <a:srgbClr val="000000"/>
                </a:solidFill>
                <a:effectLst/>
                <a:latin typeface="Arial" panose="020B0604020202020204" pitchFamily="34" charset="0"/>
              </a:rPr>
              <a:t>Art. 84. Os imóveis da União objeto da </a:t>
            </a:r>
            <a:r>
              <a:rPr lang="pt-BR" sz="1600" b="0" i="0" dirty="0" err="1">
                <a:solidFill>
                  <a:srgbClr val="000000"/>
                </a:solidFill>
                <a:effectLst/>
                <a:latin typeface="Arial" panose="020B0604020202020204" pitchFamily="34" charset="0"/>
              </a:rPr>
              <a:t>Reurb</a:t>
            </a:r>
            <a:r>
              <a:rPr lang="pt-BR" sz="1600" b="0" i="0" dirty="0">
                <a:solidFill>
                  <a:srgbClr val="000000"/>
                </a:solidFill>
                <a:effectLst/>
                <a:latin typeface="Arial" panose="020B0604020202020204" pitchFamily="34" charset="0"/>
              </a:rPr>
              <a:t>-E que forem objeto de processo de parcelamento reconhecido pela autoridade pública poderão ser, no todo ou em parte, vendidos diretamente aos seus ocupantes, dispensados os procedimentos exigidos pela </a:t>
            </a:r>
            <a:r>
              <a:rPr lang="pt-BR" sz="1600" b="0" i="0" dirty="0">
                <a:effectLst/>
                <a:latin typeface="Arial" panose="020B0604020202020204" pitchFamily="34" charset="0"/>
                <a:hlinkClick r:id="rId5"/>
              </a:rPr>
              <a:t>Lei nº 8.666, de 21 de junho de 1993 </a:t>
            </a:r>
            <a:r>
              <a:rPr lang="pt-BR" sz="1600" b="0" i="0" dirty="0">
                <a:solidFill>
                  <a:srgbClr val="000000"/>
                </a:solidFill>
                <a:effectLst/>
                <a:latin typeface="Arial" panose="020B0604020202020204" pitchFamily="34" charset="0"/>
              </a:rPr>
              <a:t>.</a:t>
            </a:r>
          </a:p>
          <a:p>
            <a:pPr>
              <a:lnSpc>
                <a:spcPct val="107000"/>
              </a:lnSpc>
              <a:spcAft>
                <a:spcPts val="800"/>
              </a:spcAft>
            </a:pPr>
            <a:endParaRPr lang="pt-BR" sz="1600" kern="100" dirty="0">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61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502C2D0E-A27C-A982-1437-F0003B558D22}"/>
            </a:ext>
          </a:extLst>
        </p:cNvPr>
        <p:cNvGrpSpPr/>
        <p:nvPr/>
      </p:nvGrpSpPr>
      <p:grpSpPr>
        <a:xfrm>
          <a:off x="0" y="0"/>
          <a:ext cx="0" cy="0"/>
          <a:chOff x="0" y="0"/>
          <a:chExt cx="0" cy="0"/>
        </a:xfrm>
      </p:grpSpPr>
      <p:pic>
        <p:nvPicPr>
          <p:cNvPr id="133" name="Google Shape;133;p9">
            <a:extLst>
              <a:ext uri="{FF2B5EF4-FFF2-40B4-BE49-F238E27FC236}">
                <a16:creationId xmlns:a16="http://schemas.microsoft.com/office/drawing/2014/main" id="{A0115873-0EE6-7C1F-4941-78D665AFE7C8}"/>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a:extLst>
              <a:ext uri="{FF2B5EF4-FFF2-40B4-BE49-F238E27FC236}">
                <a16:creationId xmlns:a16="http://schemas.microsoft.com/office/drawing/2014/main" id="{ED9DF5D2-2096-5D0B-5C5C-EDD49876416D}"/>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a:extLst>
              <a:ext uri="{FF2B5EF4-FFF2-40B4-BE49-F238E27FC236}">
                <a16:creationId xmlns:a16="http://schemas.microsoft.com/office/drawing/2014/main" id="{5E240E5C-998D-A848-D44C-8B4A1E081CA6}"/>
              </a:ext>
            </a:extLst>
          </p:cNvPr>
          <p:cNvSpPr txBox="1"/>
          <p:nvPr/>
        </p:nvSpPr>
        <p:spPr>
          <a:xfrm>
            <a:off x="185854" y="136010"/>
            <a:ext cx="7585422" cy="394277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kern="100" dirty="0">
                <a:latin typeface="Calibri" panose="020F0502020204030204" pitchFamily="34" charset="0"/>
                <a:ea typeface="Calibri" panose="020F0502020204030204" pitchFamily="34" charset="0"/>
                <a:cs typeface="Times New Roman" panose="02020603050405020304" pitchFamily="18" charset="0"/>
              </a:rPr>
              <a:t>FUNÇÃO SOCIAL DA PROPRIEDADE PÚBLICA</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LEI Nº13.465, DE 15 DE </a:t>
            </a:r>
            <a:r>
              <a:rPr lang="pt-BR" sz="1800"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JUNHO DE 2017</a:t>
            </a: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endParaRPr lang="pt-B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nSpc>
                <a:spcPct val="107000"/>
              </a:lnSpc>
              <a:spcAft>
                <a:spcPts val="800"/>
              </a:spcAft>
            </a:pPr>
            <a:r>
              <a:rPr lang="pt-BR" sz="1600" b="0" i="0" dirty="0">
                <a:solidFill>
                  <a:srgbClr val="000000"/>
                </a:solidFill>
                <a:effectLst/>
                <a:latin typeface="Arial" panose="020B0604020202020204" pitchFamily="34" charset="0"/>
              </a:rPr>
              <a:t>§ 2º Para as áreas públicas da União objeto da </a:t>
            </a:r>
            <a:r>
              <a:rPr lang="pt-BR" sz="1600" b="0" i="0" dirty="0" err="1">
                <a:solidFill>
                  <a:srgbClr val="000000"/>
                </a:solidFill>
                <a:effectLst/>
                <a:latin typeface="Arial" panose="020B0604020202020204" pitchFamily="34" charset="0"/>
              </a:rPr>
              <a:t>Reurb</a:t>
            </a:r>
            <a:r>
              <a:rPr lang="pt-BR" sz="1600" b="0" i="0" dirty="0">
                <a:solidFill>
                  <a:srgbClr val="000000"/>
                </a:solidFill>
                <a:effectLst/>
                <a:latin typeface="Arial" panose="020B0604020202020204" pitchFamily="34" charset="0"/>
              </a:rPr>
              <a:t>-E, nos casos de venda direta, o preço de venda será fixado com base no valor de mercado do imóvel, excluídas as benfeitorias realizadas pelo ocupante, cujo prazo de validade da avaliação será de, no máximo, doze meses.</a:t>
            </a:r>
          </a:p>
          <a:p>
            <a:pPr>
              <a:lnSpc>
                <a:spcPct val="107000"/>
              </a:lnSpc>
              <a:spcAft>
                <a:spcPts val="800"/>
              </a:spcAft>
            </a:pPr>
            <a:endParaRPr lang="pt-BR" sz="1600" kern="100" dirty="0">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4093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179B9195-6082-FB41-AEA7-2341CE1546C2}"/>
            </a:ext>
          </a:extLst>
        </p:cNvPr>
        <p:cNvGrpSpPr/>
        <p:nvPr/>
      </p:nvGrpSpPr>
      <p:grpSpPr>
        <a:xfrm>
          <a:off x="0" y="0"/>
          <a:ext cx="0" cy="0"/>
          <a:chOff x="0" y="0"/>
          <a:chExt cx="0" cy="0"/>
        </a:xfrm>
      </p:grpSpPr>
      <p:pic>
        <p:nvPicPr>
          <p:cNvPr id="133" name="Google Shape;133;p9">
            <a:extLst>
              <a:ext uri="{FF2B5EF4-FFF2-40B4-BE49-F238E27FC236}">
                <a16:creationId xmlns:a16="http://schemas.microsoft.com/office/drawing/2014/main" id="{2D22DBFF-9123-70DD-162B-5127A82C0AA2}"/>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a:extLst>
              <a:ext uri="{FF2B5EF4-FFF2-40B4-BE49-F238E27FC236}">
                <a16:creationId xmlns:a16="http://schemas.microsoft.com/office/drawing/2014/main" id="{AC907098-5063-94F9-6A50-74DA17F9D54F}"/>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a:extLst>
              <a:ext uri="{FF2B5EF4-FFF2-40B4-BE49-F238E27FC236}">
                <a16:creationId xmlns:a16="http://schemas.microsoft.com/office/drawing/2014/main" id="{6B86DBD5-9C9E-E84E-B536-A9AEA4D9302C}"/>
              </a:ext>
            </a:extLst>
          </p:cNvPr>
          <p:cNvSpPr txBox="1"/>
          <p:nvPr/>
        </p:nvSpPr>
        <p:spPr>
          <a:xfrm>
            <a:off x="185854" y="136010"/>
            <a:ext cx="7585422" cy="410364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kern="100" dirty="0">
                <a:latin typeface="Calibri" panose="020F0502020204030204" pitchFamily="34" charset="0"/>
                <a:ea typeface="Calibri" panose="020F0502020204030204" pitchFamily="34" charset="0"/>
                <a:cs typeface="Times New Roman" panose="02020603050405020304" pitchFamily="18" charset="0"/>
              </a:rPr>
              <a:t>FUNÇÃO SOCIAL DA PROPRIEDADE PÚBLICA</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LEI Nº13.465, DE 15 DE </a:t>
            </a:r>
            <a:r>
              <a:rPr lang="pt-BR" sz="1800" u="sng" kern="100" dirty="0">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JUNHO DE 2017</a:t>
            </a:r>
            <a:r>
              <a:rPr lang="pt-BR" sz="1800" u="sng"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endParaRPr lang="pt-B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1600" kern="100" dirty="0">
              <a:latin typeface="Calibri" panose="020F0502020204030204" pitchFamily="34" charset="0"/>
              <a:cs typeface="Times New Roman" panose="02020603050405020304" pitchFamily="18" charset="0"/>
            </a:endParaRPr>
          </a:p>
          <a:p>
            <a:pPr algn="just">
              <a:lnSpc>
                <a:spcPct val="107000"/>
              </a:lnSpc>
              <a:spcAft>
                <a:spcPts val="800"/>
              </a:spcAft>
            </a:pPr>
            <a:r>
              <a:rPr lang="pt-BR" sz="1600" b="0" i="0" dirty="0">
                <a:solidFill>
                  <a:srgbClr val="000000"/>
                </a:solidFill>
                <a:effectLst/>
                <a:latin typeface="Arial" panose="020B0604020202020204" pitchFamily="34" charset="0"/>
              </a:rPr>
              <a:t>Art. 98. Fica facultado aos Estados, aos Municípios e ao Distrito Federal utilizar a prerrogativa de venda direta aos ocupantes de suas áreas públicas objeto da </a:t>
            </a:r>
            <a:r>
              <a:rPr lang="pt-BR" sz="1600" b="0" i="0" dirty="0" err="1">
                <a:solidFill>
                  <a:srgbClr val="000000"/>
                </a:solidFill>
                <a:effectLst/>
                <a:latin typeface="Arial" panose="020B0604020202020204" pitchFamily="34" charset="0"/>
              </a:rPr>
              <a:t>Reurb</a:t>
            </a:r>
            <a:r>
              <a:rPr lang="pt-BR" sz="1600" b="0" i="0" dirty="0">
                <a:solidFill>
                  <a:srgbClr val="000000"/>
                </a:solidFill>
                <a:effectLst/>
                <a:latin typeface="Arial" panose="020B0604020202020204" pitchFamily="34" charset="0"/>
              </a:rPr>
              <a:t>-E, dispensados os procedimentos exigidos pela Lei nº 8.666, de 21 de junho de 1993, e desde que os imóveis se encontrem ocupados até 22 de dezembro de 2016, devendo regulamentar o processo em legislação própria nos moldes do disposto no art. 84 desta Lei.</a:t>
            </a:r>
            <a:endParaRPr lang="pt-BR" sz="1600" kern="100" dirty="0">
              <a:highlight>
                <a:srgbClr val="FFFF00"/>
              </a:highlight>
              <a:latin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0613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8F612D6F-A5C7-C8CD-E739-7DBA15F4DCDB}"/>
            </a:ext>
          </a:extLst>
        </p:cNvPr>
        <p:cNvGrpSpPr/>
        <p:nvPr/>
      </p:nvGrpSpPr>
      <p:grpSpPr>
        <a:xfrm>
          <a:off x="0" y="0"/>
          <a:ext cx="0" cy="0"/>
          <a:chOff x="0" y="0"/>
          <a:chExt cx="0" cy="0"/>
        </a:xfrm>
      </p:grpSpPr>
      <p:pic>
        <p:nvPicPr>
          <p:cNvPr id="127" name="Google Shape;127;p6">
            <a:extLst>
              <a:ext uri="{FF2B5EF4-FFF2-40B4-BE49-F238E27FC236}">
                <a16:creationId xmlns:a16="http://schemas.microsoft.com/office/drawing/2014/main" id="{13469990-DCD7-293E-13ED-21FE92CD9421}"/>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28" name="Google Shape;128;p6">
            <a:extLst>
              <a:ext uri="{FF2B5EF4-FFF2-40B4-BE49-F238E27FC236}">
                <a16:creationId xmlns:a16="http://schemas.microsoft.com/office/drawing/2014/main" id="{91FF9A3B-5A7D-26BE-62E8-F5A11CAFB7CA}"/>
              </a:ext>
            </a:extLst>
          </p:cNvPr>
          <p:cNvSpPr txBox="1"/>
          <p:nvPr/>
        </p:nvSpPr>
        <p:spPr>
          <a:xfrm>
            <a:off x="168301" y="454994"/>
            <a:ext cx="7317019" cy="61552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3900"/>
              <a:buFont typeface="Arial"/>
              <a:buNone/>
            </a:pPr>
            <a:r>
              <a:rPr lang="pt-BR" sz="2800" b="1" dirty="0">
                <a:solidFill>
                  <a:srgbClr val="FF6C00"/>
                </a:solidFill>
              </a:rPr>
              <a:t>Classificação dos bens públicos</a:t>
            </a:r>
            <a:endParaRPr dirty="0"/>
          </a:p>
        </p:txBody>
      </p:sp>
    </p:spTree>
    <p:extLst>
      <p:ext uri="{BB962C8B-B14F-4D97-AF65-F5344CB8AC3E}">
        <p14:creationId xmlns:p14="http://schemas.microsoft.com/office/powerpoint/2010/main" val="583804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1DC6A202-B516-42F7-A7B2-E9E699F304DB}"/>
            </a:ext>
          </a:extLst>
        </p:cNvPr>
        <p:cNvGrpSpPr/>
        <p:nvPr/>
      </p:nvGrpSpPr>
      <p:grpSpPr>
        <a:xfrm>
          <a:off x="0" y="0"/>
          <a:ext cx="0" cy="0"/>
          <a:chOff x="0" y="0"/>
          <a:chExt cx="0" cy="0"/>
        </a:xfrm>
      </p:grpSpPr>
      <p:pic>
        <p:nvPicPr>
          <p:cNvPr id="133" name="Google Shape;133;p9">
            <a:extLst>
              <a:ext uri="{FF2B5EF4-FFF2-40B4-BE49-F238E27FC236}">
                <a16:creationId xmlns:a16="http://schemas.microsoft.com/office/drawing/2014/main" id="{11E8AA71-8E7B-F588-7075-3F1EA051E128}"/>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4" name="Google Shape;134;p9">
            <a:extLst>
              <a:ext uri="{FF2B5EF4-FFF2-40B4-BE49-F238E27FC236}">
                <a16:creationId xmlns:a16="http://schemas.microsoft.com/office/drawing/2014/main" id="{2DDA7811-72F9-2244-5546-AB7CB288BFE6}"/>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35" name="Google Shape;135;p9">
            <a:extLst>
              <a:ext uri="{FF2B5EF4-FFF2-40B4-BE49-F238E27FC236}">
                <a16:creationId xmlns:a16="http://schemas.microsoft.com/office/drawing/2014/main" id="{04B269B1-1CA1-3B12-5EA2-9AC5EAF5DC08}"/>
              </a:ext>
            </a:extLst>
          </p:cNvPr>
          <p:cNvSpPr txBox="1"/>
          <p:nvPr/>
        </p:nvSpPr>
        <p:spPr>
          <a:xfrm>
            <a:off x="569748" y="80196"/>
            <a:ext cx="4938954" cy="4971257"/>
          </a:xfrm>
          <a:prstGeom prst="rect">
            <a:avLst/>
          </a:prstGeom>
          <a:noFill/>
          <a:ln>
            <a:noFill/>
          </a:ln>
        </p:spPr>
        <p:txBody>
          <a:bodyPr spcFirstLastPara="1" wrap="square" lIns="91425" tIns="45700" rIns="91425" bIns="45700" anchor="t" anchorCtr="0">
            <a:spAutoFit/>
          </a:bodyPr>
          <a:lstStyle/>
          <a:p>
            <a:pPr marL="285750" indent="-285750">
              <a:lnSpc>
                <a:spcPct val="107000"/>
              </a:lnSpc>
              <a:spcAft>
                <a:spcPts val="800"/>
              </a:spcAft>
              <a:buFont typeface="Arial" panose="020B0604020202020204" pitchFamily="34" charset="0"/>
              <a:buChar char="•"/>
            </a:pPr>
            <a:endParaRPr lang="pt-BR" sz="20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pt-BR" sz="2000" b="1" u="sng" kern="100" dirty="0">
                <a:latin typeface="Calibri" panose="020F0502020204030204" pitchFamily="34" charset="0"/>
                <a:cs typeface="Times New Roman" panose="02020603050405020304" pitchFamily="18" charset="0"/>
              </a:rPr>
              <a:t>BENS DE USO COMUM DO POVO</a:t>
            </a:r>
          </a:p>
          <a:p>
            <a:pPr marL="342900" lvl="0" indent="-342900">
              <a:lnSpc>
                <a:spcPct val="107000"/>
              </a:lnSpc>
              <a:buFont typeface="Arial" panose="020B0604020202020204" pitchFamily="34" charset="0"/>
              <a:buChar char="•"/>
            </a:pPr>
            <a:r>
              <a:rPr lang="pt-BR" sz="2000" b="1" u="sng" kern="100" dirty="0">
                <a:latin typeface="Calibri" panose="020F0502020204030204" pitchFamily="34" charset="0"/>
                <a:cs typeface="Times New Roman" panose="02020603050405020304" pitchFamily="18" charset="0"/>
              </a:rPr>
              <a:t>BENS ESPECIAIS</a:t>
            </a:r>
          </a:p>
          <a:p>
            <a:pPr marL="342900" lvl="0" indent="-342900">
              <a:lnSpc>
                <a:spcPct val="107000"/>
              </a:lnSpc>
              <a:spcAft>
                <a:spcPts val="800"/>
              </a:spcAft>
              <a:buFont typeface="Arial" panose="020B0604020202020204" pitchFamily="34" charset="0"/>
              <a:buChar char="•"/>
            </a:pPr>
            <a:r>
              <a:rPr lang="pt-BR" sz="2000" b="1" u="sng" kern="100" dirty="0">
                <a:latin typeface="Calibri" panose="020F0502020204030204" pitchFamily="34" charset="0"/>
                <a:cs typeface="Times New Roman" panose="02020603050405020304" pitchFamily="18" charset="0"/>
              </a:rPr>
              <a:t>BENS DOMINICAIS</a:t>
            </a:r>
          </a:p>
          <a:p>
            <a:pPr marL="342900" lvl="0" indent="-342900">
              <a:lnSpc>
                <a:spcPct val="107000"/>
              </a:lnSpc>
              <a:spcAft>
                <a:spcPts val="800"/>
              </a:spcAft>
              <a:buFont typeface="Arial" panose="020B0604020202020204" pitchFamily="34" charset="0"/>
              <a:buChar char="•"/>
            </a:pPr>
            <a:endParaRPr lang="pt-BR" sz="2000" b="1" kern="100" dirty="0">
              <a:latin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pt-BR" sz="2000" b="1" u="sng" kern="100" dirty="0">
                <a:latin typeface="Calibri" panose="020F0502020204030204" pitchFamily="34" charset="0"/>
                <a:ea typeface="Calibri" panose="020F0502020204030204" pitchFamily="34" charset="0"/>
                <a:cs typeface="Times New Roman" panose="02020603050405020304" pitchFamily="18" charset="0"/>
              </a:rPr>
              <a:t>Bens Imóveis</a:t>
            </a:r>
          </a:p>
          <a:p>
            <a:pPr marL="285750" indent="-285750">
              <a:lnSpc>
                <a:spcPct val="107000"/>
              </a:lnSpc>
              <a:spcAft>
                <a:spcPts val="800"/>
              </a:spcAft>
              <a:buFont typeface="Arial" panose="020B0604020202020204" pitchFamily="34" charset="0"/>
              <a:buChar char="•"/>
            </a:pPr>
            <a:r>
              <a:rPr lang="pt-BR" sz="2000" b="1" u="sng" kern="100" dirty="0">
                <a:effectLst/>
                <a:latin typeface="Calibri" panose="020F0502020204030204" pitchFamily="34" charset="0"/>
                <a:ea typeface="Calibri" panose="020F0502020204030204" pitchFamily="34" charset="0"/>
                <a:cs typeface="Times New Roman" panose="02020603050405020304" pitchFamily="18" charset="0"/>
              </a:rPr>
              <a:t>B</a:t>
            </a:r>
            <a:r>
              <a:rPr lang="pt-BR" sz="2000" b="1" u="sng" kern="100" dirty="0">
                <a:latin typeface="Calibri" panose="020F0502020204030204" pitchFamily="34" charset="0"/>
                <a:ea typeface="Calibri" panose="020F0502020204030204" pitchFamily="34" charset="0"/>
                <a:cs typeface="Times New Roman" panose="02020603050405020304" pitchFamily="18" charset="0"/>
              </a:rPr>
              <a:t>ens móveis</a:t>
            </a:r>
          </a:p>
          <a:p>
            <a:pPr lvl="0">
              <a:lnSpc>
                <a:spcPct val="107000"/>
              </a:lnSpc>
              <a:spcAft>
                <a:spcPts val="800"/>
              </a:spcAft>
            </a:pPr>
            <a:endParaRPr lang="pt-BR" sz="2000" b="1" u="sng" kern="100" dirty="0">
              <a:latin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pt-BR" sz="2000" b="1" u="sng" kern="100" dirty="0">
                <a:latin typeface="Calibri" panose="020F0502020204030204" pitchFamily="34" charset="0"/>
                <a:cs typeface="Times New Roman" panose="02020603050405020304" pitchFamily="18" charset="0"/>
              </a:rPr>
              <a:t>Bens indisponíveis por natureza</a:t>
            </a:r>
          </a:p>
          <a:p>
            <a:pPr marL="285750" indent="-285750">
              <a:lnSpc>
                <a:spcPct val="107000"/>
              </a:lnSpc>
              <a:spcAft>
                <a:spcPts val="800"/>
              </a:spcAft>
              <a:buFont typeface="Arial" panose="020B0604020202020204" pitchFamily="34" charset="0"/>
              <a:buChar char="•"/>
            </a:pPr>
            <a:r>
              <a:rPr lang="pt-BR" sz="2000" b="1" u="sng" kern="100" dirty="0">
                <a:latin typeface="Calibri" panose="020F0502020204030204" pitchFamily="34" charset="0"/>
                <a:cs typeface="Times New Roman" panose="02020603050405020304" pitchFamily="18" charset="0"/>
              </a:rPr>
              <a:t>Bens patrimoniais disponíveis</a:t>
            </a:r>
          </a:p>
          <a:p>
            <a:pPr>
              <a:lnSpc>
                <a:spcPct val="107000"/>
              </a:lnSpc>
              <a:spcAft>
                <a:spcPts val="800"/>
              </a:spcAft>
            </a:pPr>
            <a:endParaRPr lang="pt-BR" sz="1800" kern="100" dirty="0">
              <a:latin typeface="Calibri" panose="020F0502020204030204" pitchFamily="34" charset="0"/>
              <a:cs typeface="Times New Roman" panose="02020603050405020304" pitchFamily="18" charset="0"/>
            </a:endParaRPr>
          </a:p>
          <a:p>
            <a:pPr lvl="0">
              <a:lnSpc>
                <a:spcPct val="107000"/>
              </a:lnSpc>
              <a:spcAft>
                <a:spcPts val="800"/>
              </a:spcAft>
            </a:pPr>
            <a:endParaRPr lang="pt-BR" sz="16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4912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7"/>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41" name="Google Shape;141;p7"/>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42" name="Google Shape;142;p7"/>
          <p:cNvSpPr txBox="1"/>
          <p:nvPr/>
        </p:nvSpPr>
        <p:spPr>
          <a:xfrm>
            <a:off x="141249" y="1051805"/>
            <a:ext cx="8712819" cy="148293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Código Civil</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98. São públicos os bens do domínio nacional pertencentes às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pessoas jurídicas de direito público interno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todos os outros são particulares, seja qual for a pessoa a que pertencerem.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B2957F51-3000-BEF9-D2D8-1C79A36FC6B0}"/>
            </a:ext>
          </a:extLst>
        </p:cNvPr>
        <p:cNvGrpSpPr/>
        <p:nvPr/>
      </p:nvGrpSpPr>
      <p:grpSpPr>
        <a:xfrm>
          <a:off x="0" y="0"/>
          <a:ext cx="0" cy="0"/>
          <a:chOff x="0" y="0"/>
          <a:chExt cx="0" cy="0"/>
        </a:xfrm>
      </p:grpSpPr>
      <p:pic>
        <p:nvPicPr>
          <p:cNvPr id="140" name="Google Shape;140;p7">
            <a:extLst>
              <a:ext uri="{FF2B5EF4-FFF2-40B4-BE49-F238E27FC236}">
                <a16:creationId xmlns:a16="http://schemas.microsoft.com/office/drawing/2014/main" id="{322D6A1D-8F31-1F10-1C72-FCFB20B04F0A}"/>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41" name="Google Shape;141;p7">
            <a:extLst>
              <a:ext uri="{FF2B5EF4-FFF2-40B4-BE49-F238E27FC236}">
                <a16:creationId xmlns:a16="http://schemas.microsoft.com/office/drawing/2014/main" id="{116CBBAE-78BF-EDF1-323E-12212B7C0732}"/>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42" name="Google Shape;142;p7">
            <a:extLst>
              <a:ext uri="{FF2B5EF4-FFF2-40B4-BE49-F238E27FC236}">
                <a16:creationId xmlns:a16="http://schemas.microsoft.com/office/drawing/2014/main" id="{ACF07C61-4ABA-3AB6-48D1-EDB68B722B39}"/>
              </a:ext>
            </a:extLst>
          </p:cNvPr>
          <p:cNvSpPr txBox="1"/>
          <p:nvPr/>
        </p:nvSpPr>
        <p:spPr>
          <a:xfrm>
            <a:off x="148683" y="509913"/>
            <a:ext cx="8712819" cy="337511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Código Civil</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99. São bens públicos: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 -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os de uso comum do povo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tais como rios, mares, estradas, ruas e praças;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 -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os de uso especial</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tais como edifícios ou terrenos destinados a serviço ou estabelecimento da administração federal, estadual, territorial ou municipal, inclusive os de suas autarquias;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III -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os dominicais, </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que constituem o patrimônio das pessoas jurídicas de direito público, como objeto de direito pessoal, ou real, de cada uma dessas entidades.</a:t>
            </a:r>
          </a:p>
        </p:txBody>
      </p:sp>
    </p:spTree>
    <p:extLst>
      <p:ext uri="{BB962C8B-B14F-4D97-AF65-F5344CB8AC3E}">
        <p14:creationId xmlns:p14="http://schemas.microsoft.com/office/powerpoint/2010/main" val="273344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E675D108-C2C6-54B2-7297-24C13DFFE00B}"/>
            </a:ext>
          </a:extLst>
        </p:cNvPr>
        <p:cNvGrpSpPr/>
        <p:nvPr/>
      </p:nvGrpSpPr>
      <p:grpSpPr>
        <a:xfrm>
          <a:off x="0" y="0"/>
          <a:ext cx="0" cy="0"/>
          <a:chOff x="0" y="0"/>
          <a:chExt cx="0" cy="0"/>
        </a:xfrm>
      </p:grpSpPr>
      <p:pic>
        <p:nvPicPr>
          <p:cNvPr id="140" name="Google Shape;140;p7">
            <a:extLst>
              <a:ext uri="{FF2B5EF4-FFF2-40B4-BE49-F238E27FC236}">
                <a16:creationId xmlns:a16="http://schemas.microsoft.com/office/drawing/2014/main" id="{36B2845A-4784-64AF-EA52-0EE7D0379595}"/>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41" name="Google Shape;141;p7">
            <a:extLst>
              <a:ext uri="{FF2B5EF4-FFF2-40B4-BE49-F238E27FC236}">
                <a16:creationId xmlns:a16="http://schemas.microsoft.com/office/drawing/2014/main" id="{DA037560-DDD1-F679-673E-D4D9E0BC2D4B}"/>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42" name="Google Shape;142;p7">
            <a:extLst>
              <a:ext uri="{FF2B5EF4-FFF2-40B4-BE49-F238E27FC236}">
                <a16:creationId xmlns:a16="http://schemas.microsoft.com/office/drawing/2014/main" id="{0FA9CCC9-38C7-D21E-A7CF-67A0D44C50AA}"/>
              </a:ext>
            </a:extLst>
          </p:cNvPr>
          <p:cNvSpPr txBox="1"/>
          <p:nvPr/>
        </p:nvSpPr>
        <p:spPr>
          <a:xfrm>
            <a:off x="215585" y="639487"/>
            <a:ext cx="8712819" cy="1881885"/>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Código Civil</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Parágrafo único. Não dispondo a lei em contrário, consideram-se dominicais os bens pertencentes às </a:t>
            </a:r>
            <a:r>
              <a:rPr lang="pt-BR" sz="1800" u="sng" kern="100" dirty="0">
                <a:effectLst/>
                <a:latin typeface="Calibri" panose="020F0502020204030204" pitchFamily="34" charset="0"/>
                <a:ea typeface="Calibri" panose="020F0502020204030204" pitchFamily="34" charset="0"/>
                <a:cs typeface="Times New Roman" panose="02020603050405020304" pitchFamily="18" charset="0"/>
              </a:rPr>
              <a:t>pessoas jurídicas de direito público a que se tenha dado estrutura de direito privado.</a:t>
            </a:r>
          </a:p>
        </p:txBody>
      </p:sp>
    </p:spTree>
    <p:extLst>
      <p:ext uri="{BB962C8B-B14F-4D97-AF65-F5344CB8AC3E}">
        <p14:creationId xmlns:p14="http://schemas.microsoft.com/office/powerpoint/2010/main" val="132793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
          <a:extLst>
            <a:ext uri="{FF2B5EF4-FFF2-40B4-BE49-F238E27FC236}">
              <a16:creationId xmlns:a16="http://schemas.microsoft.com/office/drawing/2014/main" id="{0EA2AA34-F7A6-0737-4B5B-4955F0AB4AFA}"/>
            </a:ext>
          </a:extLst>
        </p:cNvPr>
        <p:cNvGrpSpPr/>
        <p:nvPr/>
      </p:nvGrpSpPr>
      <p:grpSpPr>
        <a:xfrm>
          <a:off x="0" y="0"/>
          <a:ext cx="0" cy="0"/>
          <a:chOff x="0" y="0"/>
          <a:chExt cx="0" cy="0"/>
        </a:xfrm>
      </p:grpSpPr>
      <p:pic>
        <p:nvPicPr>
          <p:cNvPr id="140" name="Google Shape;140;p7">
            <a:extLst>
              <a:ext uri="{FF2B5EF4-FFF2-40B4-BE49-F238E27FC236}">
                <a16:creationId xmlns:a16="http://schemas.microsoft.com/office/drawing/2014/main" id="{C6F84C02-3CCD-71C5-E370-33CFED5E2E3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41" name="Google Shape;141;p7">
            <a:extLst>
              <a:ext uri="{FF2B5EF4-FFF2-40B4-BE49-F238E27FC236}">
                <a16:creationId xmlns:a16="http://schemas.microsoft.com/office/drawing/2014/main" id="{9EB200BA-0FF1-C9EB-58B5-B383FFD0B7A0}"/>
              </a:ext>
            </a:extLst>
          </p:cNvPr>
          <p:cNvSpPr/>
          <p:nvPr/>
        </p:nvSpPr>
        <p:spPr>
          <a:xfrm>
            <a:off x="1116076" y="528625"/>
            <a:ext cx="6655200" cy="5231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42" name="Google Shape;142;p7">
            <a:extLst>
              <a:ext uri="{FF2B5EF4-FFF2-40B4-BE49-F238E27FC236}">
                <a16:creationId xmlns:a16="http://schemas.microsoft.com/office/drawing/2014/main" id="{33B7C117-9C83-E0FF-07CB-F178A6277E8D}"/>
              </a:ext>
            </a:extLst>
          </p:cNvPr>
          <p:cNvSpPr txBox="1"/>
          <p:nvPr/>
        </p:nvSpPr>
        <p:spPr>
          <a:xfrm>
            <a:off x="215585" y="74343"/>
            <a:ext cx="8712819" cy="427561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Código Civil</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100. Os bens públicos de uso </a:t>
            </a:r>
            <a:r>
              <a:rPr lang="pt-BR" sz="1800" u="sng" kern="100" dirty="0">
                <a:effectLst/>
                <a:latin typeface="Calibri" panose="020F0502020204030204" pitchFamily="34" charset="0"/>
                <a:ea typeface="Calibri" panose="020F0502020204030204" pitchFamily="34" charset="0"/>
                <a:cs typeface="Times New Roman" panose="02020603050405020304" pitchFamily="18" charset="0"/>
              </a:rPr>
              <a:t>comum do povo e os de uso especial são inalienáveis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enquanto conservarem a sua qualificação, na forma que a lei determinar.</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101. Os bens públicos </a:t>
            </a:r>
            <a:r>
              <a:rPr lang="pt-BR" sz="1800" u="sng" kern="100" dirty="0">
                <a:effectLst/>
                <a:latin typeface="Calibri" panose="020F0502020204030204" pitchFamily="34" charset="0"/>
                <a:ea typeface="Calibri" panose="020F0502020204030204" pitchFamily="34" charset="0"/>
                <a:cs typeface="Times New Roman" panose="02020603050405020304" pitchFamily="18" charset="0"/>
              </a:rPr>
              <a:t>dominicais podem ser alienados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observadas as exigências da lei.</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102. Os bens públicos não estão sujeitos a usucapião.</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103. O uso comum dos bens públicos pode ser gratuito ou retribuído, conforme for estabelecido legalmente pela entidade a cuja administração pertencerem.</a:t>
            </a:r>
          </a:p>
        </p:txBody>
      </p:sp>
    </p:spTree>
    <p:extLst>
      <p:ext uri="{BB962C8B-B14F-4D97-AF65-F5344CB8AC3E}">
        <p14:creationId xmlns:p14="http://schemas.microsoft.com/office/powerpoint/2010/main" val="188769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71"/>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7" name="Rectangle 3">
            <a:extLst>
              <a:ext uri="{FF2B5EF4-FFF2-40B4-BE49-F238E27FC236}">
                <a16:creationId xmlns:a16="http://schemas.microsoft.com/office/drawing/2014/main" id="{00C27FAF-EF76-7F49-2FBA-30F5977B0D1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11" name="Imagem 10">
            <a:extLst>
              <a:ext uri="{FF2B5EF4-FFF2-40B4-BE49-F238E27FC236}">
                <a16:creationId xmlns:a16="http://schemas.microsoft.com/office/drawing/2014/main" id="{B0F97A75-568F-B451-DB7E-4BA282605E6A}"/>
              </a:ext>
            </a:extLst>
          </p:cNvPr>
          <p:cNvPicPr>
            <a:picLocks noChangeAspect="1"/>
          </p:cNvPicPr>
          <p:nvPr/>
        </p:nvPicPr>
        <p:blipFill>
          <a:blip r:embed="rId4"/>
          <a:stretch>
            <a:fillRect/>
          </a:stretch>
        </p:blipFill>
        <p:spPr>
          <a:xfrm>
            <a:off x="0" y="-1"/>
            <a:ext cx="9221366"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1f2ca59f451_0_5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49" name="Google Shape;149;g1f2ca59f451_0_52"/>
          <p:cNvSpPr txBox="1"/>
          <p:nvPr/>
        </p:nvSpPr>
        <p:spPr>
          <a:xfrm>
            <a:off x="142542" y="1216981"/>
            <a:ext cx="7016542" cy="126185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900"/>
              <a:buFont typeface="Arial"/>
              <a:buNone/>
            </a:pPr>
            <a:r>
              <a:rPr lang="pt-BR" sz="2800" b="1" dirty="0">
                <a:solidFill>
                  <a:srgbClr val="FF6C00"/>
                </a:solidFill>
              </a:rPr>
              <a:t>PROCESSO DE AFETAÇÃO E DESAFETAÇÃO DE BENS PÚBLICOS</a:t>
            </a:r>
          </a:p>
          <a:p>
            <a:pPr marL="0" marR="0" lvl="0" indent="0" algn="ctr" rtl="0">
              <a:lnSpc>
                <a:spcPct val="100000"/>
              </a:lnSpc>
              <a:spcBef>
                <a:spcPts val="0"/>
              </a:spcBef>
              <a:spcAft>
                <a:spcPts val="0"/>
              </a:spcAft>
              <a:buClr>
                <a:srgbClr val="000000"/>
              </a:buClr>
              <a:buSzPts val="3900"/>
              <a:buFont typeface="Arial"/>
              <a:buNone/>
            </a:pPr>
            <a:endParaRPr lang="pt-B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1"/>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61" name="Google Shape;161;p11"/>
          <p:cNvSpPr/>
          <p:nvPr/>
        </p:nvSpPr>
        <p:spPr>
          <a:xfrm>
            <a:off x="1336588" y="166194"/>
            <a:ext cx="616291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2000" b="1" i="0" u="none" strike="noStrike" cap="none" dirty="0">
                <a:solidFill>
                  <a:srgbClr val="000000"/>
                </a:solidFill>
                <a:latin typeface="Calibri"/>
                <a:ea typeface="Calibri"/>
                <a:cs typeface="Calibri"/>
                <a:sym typeface="Calibri"/>
              </a:rPr>
              <a:t>AFETAÇÃO</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62" name="Google Shape;162;p11"/>
          <p:cNvSpPr/>
          <p:nvPr/>
        </p:nvSpPr>
        <p:spPr>
          <a:xfrm>
            <a:off x="505522" y="780586"/>
            <a:ext cx="7441580" cy="2178248"/>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afetação é a subordinação de um bem a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regime jurídico diferenciado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aplicado em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vista da destinação do bem à satisfação das necessidades coletivas e estatais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do que deriva inclusive a sua inalienabilidade. </a:t>
            </a:r>
          </a:p>
          <a:p>
            <a:pPr algn="just">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afetação é decorrente ou da própria natureza do bem ou de um ato estatal unilateral, ainda que possa derivar também de uma situação fática imemorial.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3"/>
          <p:cNvPicPr preferRelativeResize="0"/>
          <p:nvPr/>
        </p:nvPicPr>
        <p:blipFill rotWithShape="1">
          <a:blip r:embed="rId3">
            <a:alphaModFix/>
          </a:blip>
          <a:srcRect/>
          <a:stretch/>
        </p:blipFill>
        <p:spPr>
          <a:xfrm>
            <a:off x="81776" y="0"/>
            <a:ext cx="9143990" cy="5143500"/>
          </a:xfrm>
          <a:prstGeom prst="rect">
            <a:avLst/>
          </a:prstGeom>
          <a:noFill/>
          <a:ln>
            <a:noFill/>
          </a:ln>
        </p:spPr>
      </p:pic>
      <p:sp>
        <p:nvSpPr>
          <p:cNvPr id="168" name="Google Shape;168;p13"/>
          <p:cNvSpPr/>
          <p:nvPr/>
        </p:nvSpPr>
        <p:spPr>
          <a:xfrm>
            <a:off x="1357853" y="260800"/>
            <a:ext cx="580380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2000" b="1" i="0" u="none" strike="noStrike" cap="none" dirty="0">
                <a:solidFill>
                  <a:srgbClr val="000000"/>
                </a:solidFill>
                <a:latin typeface="Calibri"/>
                <a:ea typeface="Calibri"/>
                <a:cs typeface="Calibri"/>
                <a:sym typeface="Calibri"/>
              </a:rPr>
              <a:t>DESAFETAÇÃO</a:t>
            </a:r>
            <a:endParaRPr sz="1400" b="0" i="0" u="none" strike="noStrike" cap="none" dirty="0">
              <a:solidFill>
                <a:srgbClr val="000000"/>
              </a:solidFill>
              <a:latin typeface="Arial"/>
              <a:ea typeface="Arial"/>
              <a:cs typeface="Arial"/>
              <a:sym typeface="Arial"/>
            </a:endParaRPr>
          </a:p>
        </p:txBody>
      </p:sp>
      <p:sp>
        <p:nvSpPr>
          <p:cNvPr id="169" name="Google Shape;169;p13"/>
          <p:cNvSpPr/>
          <p:nvPr/>
        </p:nvSpPr>
        <p:spPr>
          <a:xfrm>
            <a:off x="788922" y="289054"/>
            <a:ext cx="7923898" cy="43371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endParaRPr sz="2400" b="0" i="0" u="none" strike="noStrike" cap="none" dirty="0">
              <a:solidFill>
                <a:srgbClr val="000000"/>
              </a:solidFill>
              <a:latin typeface="Arial"/>
              <a:ea typeface="Arial"/>
              <a:cs typeface="Arial"/>
              <a:sym typeface="Arial"/>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Os bens imóveis somente poderão ser alienados quando não estiveram afetados à satisfação das necessidades coletivas. A desafetação depende usualmente de ato legislativo, tal como previsto no art. 100 do Código Civil (os bens públicos de uso comum do podo e de uso especial são inalienáveis, enquanto conservarem a sua qualificação, na forma que a lei determinar)</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Dai se segue que a alienação de bens dominicais não depende de autorização legislativa prévia, a não ser que diversamente esteja previsto na legislação própria do seu titular. Assim se passa inclusive porque, em muitos casos, o bem se qualifica como dominical por já haver sido desafetado anteriormente por meio de lei</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Insista-se em que existem certos bens públicos que não comportam desafetação, em virtude de sua vinculação inafastável a realização de interesses nacionais.</a:t>
            </a:r>
          </a:p>
          <a:p>
            <a:pPr marL="0" marR="0" lvl="0" indent="0" algn="just" rtl="0">
              <a:lnSpc>
                <a:spcPct val="100000"/>
              </a:lnSpc>
              <a:spcBef>
                <a:spcPts val="0"/>
              </a:spcBef>
              <a:spcAft>
                <a:spcPts val="0"/>
              </a:spcAft>
              <a:buClr>
                <a:srgbClr val="000000"/>
              </a:buClr>
              <a:buSzPts val="1100"/>
              <a:buFont typeface="Arial"/>
              <a:buNone/>
            </a:pPr>
            <a:endParaRPr sz="20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A6CD44E4-86A9-487B-5D4E-7E278B91BB82}"/>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5308963-ADD3-52DF-AB8E-63F473401096}"/>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E3994578-7612-69FB-3C7F-722DEAF10251}"/>
              </a:ext>
            </a:extLst>
          </p:cNvPr>
          <p:cNvSpPr/>
          <p:nvPr/>
        </p:nvSpPr>
        <p:spPr>
          <a:xfrm>
            <a:off x="166144" y="288004"/>
            <a:ext cx="8435163" cy="327252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Cautelas quanto à alienação de bens públicos</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alienação de qualquer bem público pressupõe o cumprimento de certas formalidades, as quais se relacionam com a verificação da compatibilidade do ato com os interesses supraindividuais e coletivos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alienação 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bens e direitos de titularidade do estado não constitui uma atividade intrínseca ou inerente ao desempenho das funções estatais, mas se caracteriza como uma anomalia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envolvendo risco de redução da orbita dos bens públicos </a:t>
            </a:r>
          </a:p>
        </p:txBody>
      </p:sp>
    </p:spTree>
    <p:extLst>
      <p:ext uri="{BB962C8B-B14F-4D97-AF65-F5344CB8AC3E}">
        <p14:creationId xmlns:p14="http://schemas.microsoft.com/office/powerpoint/2010/main" val="3836382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B73DE5D8-979E-204A-9415-8F7ABD37845E}"/>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7AEA6688-8C40-9A9A-D85F-4BEAA582505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0742B766-68C0-8E65-5A35-D4ABA4AD89C1}"/>
              </a:ext>
            </a:extLst>
          </p:cNvPr>
          <p:cNvSpPr/>
          <p:nvPr/>
        </p:nvSpPr>
        <p:spPr>
          <a:xfrm>
            <a:off x="99237" y="555634"/>
            <a:ext cx="8435163" cy="217824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Decisão sobre alienação de bens?</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Os pressupostos de alienabilidade dos bens públicos não constam na Lei 14.133/2021,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não cabe a Lei de licitações dispor sobre o regime jurídico dos bens públicos, </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portanto e somente por exceção é que se encontram nesse diploma regras indicando os casos em que a alienação é possível e os pressupostos para tanto</a:t>
            </a:r>
          </a:p>
        </p:txBody>
      </p:sp>
    </p:spTree>
    <p:extLst>
      <p:ext uri="{BB962C8B-B14F-4D97-AF65-F5344CB8AC3E}">
        <p14:creationId xmlns:p14="http://schemas.microsoft.com/office/powerpoint/2010/main" val="239478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B4AE2147-F0E8-038A-0DD1-39ACB99FAF9A}"/>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B434CE50-0894-F6B0-6CC4-D4029057874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70BE4AB1-EE9E-D243-1FB0-63DC322C482F}"/>
              </a:ext>
            </a:extLst>
          </p:cNvPr>
          <p:cNvSpPr/>
          <p:nvPr/>
        </p:nvSpPr>
        <p:spPr>
          <a:xfrm>
            <a:off x="99237" y="555634"/>
            <a:ext cx="8435163" cy="413942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Impossibilidade de alienação de certos bens</a:t>
            </a:r>
          </a:p>
          <a:p>
            <a:pPr algn="just">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Existem limites a decisão de alienar ou onerar bens públicos. Há bens públicos por inerência, que não podem ser desafetados. </a:t>
            </a:r>
          </a:p>
          <a:p>
            <a:pPr algn="just">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São aqueles que (...) por determinação legal ou por sua própria natureza podem ser utilizados por todos em igualdade de condições, sem necessidade de consentimento individualizado por parte da Administração.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Dentre eles citam-se ruas, praças, estradas, aguas do mar, rios navegáveis, ilhas oceânicas.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Essas hipóteses constam na própria CF</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20639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949BD079-68BB-7B36-AF73-75F86EB2B46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B23DEA22-4C69-DE9B-2C45-43099032CB82}"/>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A856D869-DA33-CA92-3DB0-8D77CD3F3789}"/>
              </a:ext>
            </a:extLst>
          </p:cNvPr>
          <p:cNvSpPr/>
          <p:nvPr/>
        </p:nvSpPr>
        <p:spPr>
          <a:xfrm>
            <a:off x="166144" y="436687"/>
            <a:ext cx="8435163" cy="400394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Obrigatoriedade de alienação de certos bens</a:t>
            </a:r>
          </a:p>
          <a:p>
            <a:pPr algn="just">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Existem casos em que a Administração tem o dever jurídico de alienar, isso se passa quanto a bens que não sejam inerentemente público , mas que tenham sido incorporados ao patrimônio público por circunstâncias eventuais, não se relacionando as finalidades públicas, como por exemplo a herança jacente, ou na intervenção estatal no domínio econômico, onde tenham desaparecido os motivos autorizadores do exercício do direito de atividade econômica pelo estado.</a:t>
            </a:r>
          </a:p>
          <a:p>
            <a:pPr>
              <a:lnSpc>
                <a:spcPct val="107000"/>
              </a:lnSpc>
              <a:spcAft>
                <a:spcPts val="800"/>
              </a:spcAft>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49937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7132042-9DF4-D4FB-2D12-01A478B02884}"/>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D6D455B4-CB9A-7091-1DF4-B8CA1A531A77}"/>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7B0D8C28-6D3E-B28A-1BF0-C9F063DB1B74}"/>
              </a:ext>
            </a:extLst>
          </p:cNvPr>
          <p:cNvSpPr/>
          <p:nvPr/>
        </p:nvSpPr>
        <p:spPr>
          <a:xfrm>
            <a:off x="188447" y="362346"/>
            <a:ext cx="8435163" cy="398669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Obrigatoriedade de alienação de certos bens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Outros exemplos são o controle do estado ou participação em sociedades privadas, onde não haja lei autorizando</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Em todos os casos há autorização constitucional para permanência da situação. O estado não pode desempenhar atividade econômica  nem manter a situação existente, motivo pelo qual estará obrigado a promover a alienação desses bens para cumprir os desígnios constitucionais </a:t>
            </a: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76096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0"/>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5" name="Google Shape;155;p10"/>
          <p:cNvSpPr txBox="1"/>
          <p:nvPr/>
        </p:nvSpPr>
        <p:spPr>
          <a:xfrm>
            <a:off x="350697" y="391791"/>
            <a:ext cx="7317019" cy="2669611"/>
          </a:xfrm>
          <a:prstGeom prst="rect">
            <a:avLst/>
          </a:prstGeom>
          <a:noFill/>
          <a:ln>
            <a:noFill/>
          </a:ln>
        </p:spPr>
        <p:txBody>
          <a:bodyPr spcFirstLastPara="1" wrap="square" lIns="91425" tIns="91425" rIns="91425" bIns="91425" anchor="t" anchorCtr="0">
            <a:spAutoFit/>
          </a:bodyPr>
          <a:lstStyle/>
          <a:p>
            <a:pPr>
              <a:lnSpc>
                <a:spcPct val="107000"/>
              </a:lnSpc>
              <a:spcAft>
                <a:spcPts val="800"/>
              </a:spcAft>
            </a:pPr>
            <a:r>
              <a:rPr lang="pt-BR" sz="2800" b="1" dirty="0">
                <a:solidFill>
                  <a:srgbClr val="FF6C00"/>
                </a:solidFill>
              </a:rPr>
              <a:t>Venda e alienação de bens públicos  (art. 76 Lei 14.133/2021) </a:t>
            </a:r>
          </a:p>
          <a:p>
            <a:pPr>
              <a:lnSpc>
                <a:spcPct val="107000"/>
              </a:lnSpc>
              <a:spcAft>
                <a:spcPts val="800"/>
              </a:spcAft>
            </a:pPr>
            <a:endParaRPr lang="pt-BR" sz="2800" b="1" dirty="0">
              <a:solidFill>
                <a:srgbClr val="FF6C00"/>
              </a:solidFill>
            </a:endParaRPr>
          </a:p>
          <a:p>
            <a:pPr>
              <a:lnSpc>
                <a:spcPct val="107000"/>
              </a:lnSpc>
              <a:spcAft>
                <a:spcPts val="800"/>
              </a:spcAft>
            </a:pPr>
            <a:r>
              <a:rPr lang="pt-BR" sz="2800" b="1" dirty="0">
                <a:solidFill>
                  <a:srgbClr val="FF6C00"/>
                </a:solidFill>
              </a:rPr>
              <a:t>CAPÍTULO IX - DAS ALIENAÇÕES</a:t>
            </a:r>
          </a:p>
          <a:p>
            <a:pPr marL="0" marR="0" lvl="0" indent="0" algn="l" rtl="0">
              <a:lnSpc>
                <a:spcPct val="107000"/>
              </a:lnSpc>
              <a:spcBef>
                <a:spcPts val="0"/>
              </a:spcBef>
              <a:spcAft>
                <a:spcPts val="800"/>
              </a:spcAft>
              <a:buNone/>
            </a:pPr>
            <a:endParaRPr lang="pt-B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17D8CBF-7FD5-A5FE-0265-055E82BEFC72}"/>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E018D46D-16FA-C312-0FDE-1515EBCC93EA}"/>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83197269-D9E4-61D3-6077-FC785ECF0D8B}"/>
              </a:ext>
            </a:extLst>
          </p:cNvPr>
          <p:cNvSpPr/>
          <p:nvPr/>
        </p:nvSpPr>
        <p:spPr>
          <a:xfrm>
            <a:off x="99237" y="555634"/>
            <a:ext cx="8435163" cy="31444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800" b="1" i="0" u="none" strike="noStrike" cap="none" dirty="0">
                <a:solidFill>
                  <a:srgbClr val="000000"/>
                </a:solidFill>
                <a:latin typeface="Calibri"/>
                <a:ea typeface="Calibri"/>
                <a:cs typeface="Calibri"/>
                <a:sym typeface="Calibri"/>
              </a:rPr>
              <a:t>Externalidades a alienação pela Lei 14.133/2021:</a:t>
            </a:r>
          </a:p>
          <a:p>
            <a:pPr marL="0" marR="0" lvl="0" indent="0" algn="ctr" rtl="0">
              <a:lnSpc>
                <a:spcPct val="100000"/>
              </a:lnSpc>
              <a:spcBef>
                <a:spcPts val="0"/>
              </a:spcBef>
              <a:spcAft>
                <a:spcPts val="0"/>
              </a:spcAft>
              <a:buClr>
                <a:srgbClr val="000000"/>
              </a:buClr>
              <a:buSzPts val="1400"/>
              <a:buFont typeface="Arial"/>
              <a:buNone/>
            </a:pPr>
            <a:endParaRPr lang="pt-BR" sz="1800" b="1" dirty="0">
              <a:latin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pt-BR" sz="1800" b="1" dirty="0">
              <a:latin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800" b="1" dirty="0">
                <a:latin typeface="Calibri"/>
                <a:cs typeface="Calibri"/>
                <a:sym typeface="Calibri"/>
              </a:rPr>
              <a:t>Função direta </a:t>
            </a:r>
          </a:p>
          <a:p>
            <a:pPr marL="0" marR="0" lvl="0" indent="0" algn="ctr" rtl="0">
              <a:lnSpc>
                <a:spcPct val="100000"/>
              </a:lnSpc>
              <a:spcBef>
                <a:spcPts val="0"/>
              </a:spcBef>
              <a:spcAft>
                <a:spcPts val="0"/>
              </a:spcAft>
              <a:buClr>
                <a:srgbClr val="000000"/>
              </a:buClr>
              <a:buSzPts val="1400"/>
              <a:buFont typeface="Arial"/>
              <a:buNone/>
            </a:pPr>
            <a:endParaRPr lang="pt-BR" sz="1800" b="1" dirty="0">
              <a:latin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pt-BR" sz="1800" b="1" dirty="0">
              <a:latin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t-BR" sz="1800" b="1" dirty="0">
                <a:latin typeface="Calibri"/>
                <a:cs typeface="Calibri"/>
                <a:sym typeface="Calibri"/>
              </a:rPr>
              <a:t>Função indireta</a:t>
            </a:r>
            <a:endParaRPr dirty="0"/>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35693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DF84C80B-989E-DFAE-9119-9227764084E7}"/>
            </a:ext>
          </a:extLst>
        </p:cNvPr>
        <p:cNvGrpSpPr/>
        <p:nvPr/>
      </p:nvGrpSpPr>
      <p:grpSpPr>
        <a:xfrm>
          <a:off x="0" y="0"/>
          <a:ext cx="0" cy="0"/>
          <a:chOff x="0" y="0"/>
          <a:chExt cx="0" cy="0"/>
        </a:xfrm>
      </p:grpSpPr>
      <p:pic>
        <p:nvPicPr>
          <p:cNvPr id="67" name="Google Shape;67;p71">
            <a:extLst>
              <a:ext uri="{FF2B5EF4-FFF2-40B4-BE49-F238E27FC236}">
                <a16:creationId xmlns:a16="http://schemas.microsoft.com/office/drawing/2014/main" id="{1EDF43B0-EB86-7903-389C-65172C3DC49B}"/>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7" name="Rectangle 3">
            <a:extLst>
              <a:ext uri="{FF2B5EF4-FFF2-40B4-BE49-F238E27FC236}">
                <a16:creationId xmlns:a16="http://schemas.microsoft.com/office/drawing/2014/main" id="{33AFF18D-AEDF-7CAA-128F-4A0BDDF8213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3" name="Imagem 2">
            <a:extLst>
              <a:ext uri="{FF2B5EF4-FFF2-40B4-BE49-F238E27FC236}">
                <a16:creationId xmlns:a16="http://schemas.microsoft.com/office/drawing/2014/main" id="{49DE2E54-05AA-0273-F52E-6B23751A5612}"/>
              </a:ext>
            </a:extLst>
          </p:cNvPr>
          <p:cNvPicPr>
            <a:picLocks noChangeAspect="1"/>
          </p:cNvPicPr>
          <p:nvPr/>
        </p:nvPicPr>
        <p:blipFill>
          <a:blip r:embed="rId4"/>
          <a:stretch>
            <a:fillRect/>
          </a:stretch>
        </p:blipFill>
        <p:spPr>
          <a:xfrm>
            <a:off x="0" y="0"/>
            <a:ext cx="9144000" cy="5143497"/>
          </a:xfrm>
          <a:prstGeom prst="rect">
            <a:avLst/>
          </a:prstGeom>
        </p:spPr>
      </p:pic>
    </p:spTree>
    <p:extLst>
      <p:ext uri="{BB962C8B-B14F-4D97-AF65-F5344CB8AC3E}">
        <p14:creationId xmlns:p14="http://schemas.microsoft.com/office/powerpoint/2010/main" val="1007272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2"/>
          <p:cNvPicPr preferRelativeResize="0"/>
          <p:nvPr/>
        </p:nvPicPr>
        <p:blipFill rotWithShape="1">
          <a:blip r:embed="rId3">
            <a:alphaModFix/>
          </a:blip>
          <a:srcRect/>
          <a:stretch/>
        </p:blipFill>
        <p:spPr>
          <a:xfrm>
            <a:off x="-52039" y="43773"/>
            <a:ext cx="9143990" cy="5143500"/>
          </a:xfrm>
          <a:prstGeom prst="rect">
            <a:avLst/>
          </a:prstGeom>
          <a:noFill/>
          <a:ln>
            <a:noFill/>
          </a:ln>
        </p:spPr>
      </p:pic>
      <p:sp>
        <p:nvSpPr>
          <p:cNvPr id="175" name="Google Shape;175;p12"/>
          <p:cNvSpPr/>
          <p:nvPr/>
        </p:nvSpPr>
        <p:spPr>
          <a:xfrm>
            <a:off x="1357853" y="260800"/>
            <a:ext cx="5803800" cy="922135"/>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 Lei 14.133/2021 -</a:t>
            </a:r>
            <a:r>
              <a:rPr lang="pt-BR"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CAPÍTULO IX - DAS ALIENAÇÕES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4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176" name="Google Shape;176;p12"/>
          <p:cNvSpPr/>
          <p:nvPr/>
        </p:nvSpPr>
        <p:spPr>
          <a:xfrm>
            <a:off x="893003" y="1223772"/>
            <a:ext cx="6994626" cy="1819945"/>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Art. 76.</a:t>
            </a:r>
            <a:r>
              <a:rPr lang="pt-BR"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A alienação de bens da Administração Pública, subordinada à existência </a:t>
            </a:r>
            <a:r>
              <a:rPr lang="pt-BR" sz="2000" u="sng" kern="100" dirty="0">
                <a:effectLst/>
                <a:latin typeface="Calibri" panose="020F0502020204030204" pitchFamily="34" charset="0"/>
                <a:ea typeface="Calibri" panose="020F0502020204030204" pitchFamily="34" charset="0"/>
                <a:cs typeface="Times New Roman" panose="02020603050405020304" pitchFamily="18" charset="0"/>
              </a:rPr>
              <a:t>de </a:t>
            </a:r>
            <a:r>
              <a:rPr lang="pt-BR" sz="2000" b="1" u="sng" kern="100" dirty="0">
                <a:effectLst/>
                <a:latin typeface="Calibri" panose="020F0502020204030204" pitchFamily="34" charset="0"/>
                <a:ea typeface="Calibri" panose="020F0502020204030204" pitchFamily="34" charset="0"/>
                <a:cs typeface="Times New Roman" panose="02020603050405020304" pitchFamily="18" charset="0"/>
              </a:rPr>
              <a:t>interesse público devidamente justificado</a:t>
            </a: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 será </a:t>
            </a:r>
            <a:r>
              <a:rPr lang="pt-BR" sz="2000" b="1" u="sng" kern="100" dirty="0">
                <a:effectLst/>
                <a:latin typeface="Calibri" panose="020F0502020204030204" pitchFamily="34" charset="0"/>
                <a:ea typeface="Calibri" panose="020F0502020204030204" pitchFamily="34" charset="0"/>
                <a:cs typeface="Times New Roman" panose="02020603050405020304" pitchFamily="18" charset="0"/>
              </a:rPr>
              <a:t>precedida de avaliação</a:t>
            </a:r>
            <a:r>
              <a:rPr lang="pt-BR" sz="2000" kern="100" dirty="0">
                <a:effectLst/>
                <a:latin typeface="Calibri" panose="020F0502020204030204" pitchFamily="34" charset="0"/>
                <a:ea typeface="Calibri" panose="020F0502020204030204" pitchFamily="34" charset="0"/>
                <a:cs typeface="Times New Roman" panose="02020603050405020304" pitchFamily="18" charset="0"/>
              </a:rPr>
              <a:t> e obedecerá às seguintes normas:</a:t>
            </a:r>
          </a:p>
          <a:p>
            <a:pPr marL="0" marR="0" lvl="0" indent="0" algn="just" rtl="0">
              <a:lnSpc>
                <a:spcPct val="100000"/>
              </a:lnSpc>
              <a:spcBef>
                <a:spcPts val="0"/>
              </a:spcBef>
              <a:spcAft>
                <a:spcPts val="0"/>
              </a:spcAft>
              <a:buClr>
                <a:srgbClr val="000000"/>
              </a:buClr>
              <a:buSzPts val="1100"/>
              <a:buFont typeface="Arial"/>
              <a:buNone/>
            </a:pPr>
            <a:endParaRPr sz="20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376D705F-AF58-E3A9-572F-6E0F66820368}"/>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94F71EFC-9369-7038-6319-9EF3C4693029}"/>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5CA638F-42C8-9A8D-BAC5-F66279A29111}"/>
              </a:ext>
            </a:extLst>
          </p:cNvPr>
          <p:cNvSpPr/>
          <p:nvPr/>
        </p:nvSpPr>
        <p:spPr>
          <a:xfrm>
            <a:off x="136407" y="399517"/>
            <a:ext cx="8435163" cy="4834745"/>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1. IDENTIFICAÇÃO DO INTERESSE PÚBLICO</a:t>
            </a:r>
          </a:p>
          <a:p>
            <a:pPr algn="just">
              <a:lnSpc>
                <a:spcPct val="107000"/>
              </a:lnSpc>
              <a:spcAft>
                <a:spcPts val="800"/>
              </a:spcAft>
            </a:pPr>
            <a:endParaRPr lang="pt-BR" sz="18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1.1 Princípio da Indisponibilidade do interesse público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 princípio da indisponibilidade do interesse público é um dos pilares do Direito Administrativo e estabelece que os bens, direitos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e interesses da coletividade não podem ser livremente dispostos pela administração pública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pois não pertencem ao gestor público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mas sim à sociedade</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Isso significa que a administração age como gestora de interesses alheios, devendo sempre buscar o bem coletivo e respeitar os limites legais.</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86440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4"/>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p:cNvSpPr/>
          <p:nvPr/>
        </p:nvSpPr>
        <p:spPr>
          <a:xfrm>
            <a:off x="136407" y="280571"/>
            <a:ext cx="8435163" cy="497837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Características principais do princípio da indisponibilidade:</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Gestão vinculada à lei:</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Os agentes públicos não podem abrir mão de direitos ou patrimônios públicos sem previsão legal e sem justificativa de interesse público.</a:t>
            </a:r>
          </a:p>
          <a:p>
            <a:pPr marL="342900" lvl="0" indent="-342900">
              <a:lnSpc>
                <a:spcPct val="107000"/>
              </a:lnSpc>
              <a:spcAft>
                <a:spcPts val="800"/>
              </a:spcAft>
              <a:buFont typeface="+mj-lt"/>
              <a:buAutoNum type="arabicPeriod"/>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Inalienabilidade relativa: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Os bens públicos não podem ser alienados ou transferidos livremente, salvo quando há interesse público devidamente comprovado e autorizado por lei.</a:t>
            </a:r>
          </a:p>
          <a:p>
            <a:pPr marL="342900" lvl="0" indent="-342900">
              <a:lnSpc>
                <a:spcPct val="107000"/>
              </a:lnSpc>
              <a:spcAft>
                <a:spcPts val="800"/>
              </a:spcAft>
              <a:buFont typeface="+mj-lt"/>
              <a:buAutoNum type="arabicPeriod"/>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Atuação condicionada: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 administração deve sempre atuar conforme os princípios da legalidade, moralidade e impessoalidade, garantindo que suas ações estejam alinhadas com o interesse coletivo.</a:t>
            </a:r>
          </a:p>
          <a:p>
            <a:pPr marL="342900" lvl="0" indent="-342900">
              <a:lnSpc>
                <a:spcPct val="107000"/>
              </a:lnSpc>
              <a:spcAft>
                <a:spcPts val="800"/>
              </a:spcAft>
              <a:buFont typeface="+mj-lt"/>
              <a:buAutoNum type="arabicPeriod"/>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Proteção contra arbitrariedade:</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Evita que decisões unilaterais e arbitrárias sejam tomadas por gestores públicos em prejuízo da coletividade.</a:t>
            </a: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B9225934-6F13-31CB-3B56-67E96C7CAC5E}"/>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15593950-FC38-B6C0-ABB0-1623B1FADF6B}"/>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74ACBAAD-F6DA-B9FA-6CE3-CFFE6811755F}"/>
              </a:ext>
            </a:extLst>
          </p:cNvPr>
          <p:cNvSpPr/>
          <p:nvPr/>
        </p:nvSpPr>
        <p:spPr>
          <a:xfrm>
            <a:off x="99237" y="555634"/>
            <a:ext cx="8435163" cy="4139426"/>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Aplicações práticas do princípio: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Contratos administrativos: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 administração não pode renunciar a direitos contratuais ou firmar acordos prejudiciais ao interesse público.</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Gestão de recursos públicos: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 gestor não pode utilizar os recursos públicos de maneira pessoal ou em desacordo com o objetivo institucional.</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Processos disciplinares: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Não é possível "perdoar" irregularidades funcionais que afetem o interesse coletivo sem o devido processo legal.</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latin typeface="Calibri" panose="020F0502020204030204" pitchFamily="34" charset="0"/>
                <a:ea typeface="Calibri" panose="020F0502020204030204" pitchFamily="34" charset="0"/>
                <a:cs typeface="Times New Roman" panose="02020603050405020304" pitchFamily="18" charset="0"/>
              </a:rPr>
              <a:t>Alienação de bens da administração</a:t>
            </a:r>
            <a:r>
              <a:rPr lang="pt-BR" sz="1800" kern="100" dirty="0">
                <a:latin typeface="Calibri" panose="020F0502020204030204" pitchFamily="34" charset="0"/>
                <a:ea typeface="Calibri" panose="020F0502020204030204" pitchFamily="34" charset="0"/>
                <a:cs typeface="Times New Roman" panose="02020603050405020304" pitchFamily="18" charset="0"/>
              </a:rPr>
              <a:t>: na alienação de bens não se pode renunciar os interesses da coletividade</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28914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AE2508C-FC21-6437-3C99-FB236D0F3C5F}"/>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9D9B8B8-5975-5F3D-AA95-A95979EF538D}"/>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EAA49892-9147-D4AF-4C35-8BF48B5A16DD}"/>
              </a:ext>
            </a:extLst>
          </p:cNvPr>
          <p:cNvSpPr/>
          <p:nvPr/>
        </p:nvSpPr>
        <p:spPr>
          <a:xfrm>
            <a:off x="99237" y="555634"/>
            <a:ext cx="8435163" cy="36368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lang="pt-BR" sz="1800" b="1" i="0" u="none" strike="noStrike" cap="none" dirty="0">
              <a:solidFill>
                <a:srgbClr val="000000"/>
              </a:solidFill>
              <a:latin typeface="Calibri"/>
              <a:ea typeface="Calibri"/>
              <a:cs typeface="Calibri"/>
              <a:sym typeface="Calibri"/>
            </a:endParaRPr>
          </a:p>
          <a:p>
            <a:pPr algn="just">
              <a:buSzPts val="1400"/>
            </a:pPr>
            <a:r>
              <a:rPr lang="pt-BR" sz="1800" b="1" u="sng" kern="100" dirty="0">
                <a:latin typeface="Calibri" panose="020F0502020204030204" pitchFamily="34" charset="0"/>
                <a:ea typeface="Calibri" panose="020F0502020204030204" pitchFamily="34" charset="0"/>
                <a:cs typeface="Times New Roman" panose="02020603050405020304" pitchFamily="18" charset="0"/>
              </a:rPr>
              <a:t>PRINCÍPIO DA SUPREMACIA DO INTERESSE PÚBLICO</a:t>
            </a:r>
          </a:p>
          <a:p>
            <a:pPr algn="just">
              <a:buSzPts val="1400"/>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buSzPts val="1400"/>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princípio da supremacia do interesse público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é um dos fundamentos do Direito Administrativo e estabelece que o interesse coletivo deve prevalecer sobre os interesses individuais sempre que houver um conflito entre eles. Esse princípio orienta a atuação do Estado, conferindo-lhe prerrogativas para intervir, regular e organizar a sociedade em prol do bem comum.</a:t>
            </a:r>
          </a:p>
          <a:p>
            <a:pPr marL="0" marR="0" lvl="0" indent="0" algn="just" rtl="0">
              <a:lnSpc>
                <a:spcPct val="100000"/>
              </a:lnSpc>
              <a:spcBef>
                <a:spcPts val="0"/>
              </a:spcBef>
              <a:spcAft>
                <a:spcPts val="0"/>
              </a:spcAft>
              <a:buClr>
                <a:srgbClr val="000000"/>
              </a:buClr>
              <a:buSzPts val="1400"/>
              <a:buFont typeface="Arial"/>
              <a:buNone/>
            </a:pPr>
            <a:endParaRPr dirty="0"/>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5249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A5A7FF7-F934-134D-0CD3-F2E48497D09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7EDAA0B4-E43C-4B46-5ED0-E7B32061516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DB586FC-1681-E95C-0F83-AB765AFD6B43}"/>
              </a:ext>
            </a:extLst>
          </p:cNvPr>
          <p:cNvSpPr/>
          <p:nvPr/>
        </p:nvSpPr>
        <p:spPr>
          <a:xfrm>
            <a:off x="181013" y="228532"/>
            <a:ext cx="8435163" cy="5028516"/>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Características principais do princípio da supremacia do interesse público: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Poder-dever da Administração: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 administração pública não tem liberdade para decidir se vai ou não agir em prol do interesse coletivo; ela tem o dever de fazê-lo, respeitando os limites da legalidade.</a:t>
            </a:r>
          </a:p>
          <a:p>
            <a:pPr marL="342900" lvl="0" indent="-342900" algn="just">
              <a:lnSpc>
                <a:spcPct val="107000"/>
              </a:lnSpc>
              <a:spcAft>
                <a:spcPts val="800"/>
              </a:spcAft>
              <a:buFont typeface="+mj-lt"/>
              <a:buAutoNum type="arabicPeriod"/>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Intervenção estatal:</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 Estado pode impor restrições aos direitos individuais para garantir o bem-estar social, desde que observados os princípios constitucionais, como proporcionalidade e razoabilidade.</a:t>
            </a:r>
          </a:p>
          <a:p>
            <a:pPr marL="342900" lvl="0" indent="-342900" algn="just">
              <a:lnSpc>
                <a:spcPct val="107000"/>
              </a:lnSpc>
              <a:spcAft>
                <a:spcPts val="800"/>
              </a:spcAft>
              <a:buFont typeface="+mj-lt"/>
              <a:buAutoNum type="arabicPeriod"/>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Finalidade pública: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Os atos administrativos devem sempre ter como objetivo a satisfação do interesse coletivo, sem favorecimento de interesses particulares.</a:t>
            </a:r>
          </a:p>
          <a:p>
            <a:pPr marL="342900" lvl="0" indent="-342900" algn="just">
              <a:lnSpc>
                <a:spcPct val="107000"/>
              </a:lnSpc>
              <a:spcAft>
                <a:spcPts val="800"/>
              </a:spcAft>
              <a:buFont typeface="+mj-lt"/>
              <a:buAutoNum type="arabicPeriod"/>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Prerrogativas públicas: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 Administração detém poderes especiais, como a possibilidade de desapropriação, requisição de bens e restrições ao uso da propriedade privada em prol do interesse público.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29517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87F3FF16-4970-D351-578F-1B81E38E5F6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7C478670-A8A6-92F7-DEF5-862D0F63F28C}"/>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2FB534FE-BD03-690D-11C0-96BC5B3C0B24}"/>
              </a:ext>
            </a:extLst>
          </p:cNvPr>
          <p:cNvSpPr/>
          <p:nvPr/>
        </p:nvSpPr>
        <p:spPr>
          <a:xfrm>
            <a:off x="62067" y="176492"/>
            <a:ext cx="8435163" cy="4264204"/>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Aplicações práticas do princípio: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Desapropriação: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 Estado pode desapropriar bens privados para a construção de uma rodovia ou hospital, desde que haja indenização justa e prévia.</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Regulação de serviços essenciais: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 governo pode intervir em setores como energia elétrica, telecomunicações e transportes para assegurar a continuidade e qualidade dos serviços.</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Política ambiental:</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 poder público pode impor restrições ao uso de recursos naturais em áreas de preservação para garantir o equilíbrio ecológico.</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Poder de polícia: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 administração pode impor regras de funcionamento a estabelecimentos comerciais para garantir a segurança e saúde da população.</a:t>
            </a:r>
          </a:p>
          <a:p>
            <a:pPr marL="342900" lvl="0" indent="-342900" algn="just">
              <a:lnSpc>
                <a:spcPct val="107000"/>
              </a:lnSpc>
              <a:spcAft>
                <a:spcPts val="800"/>
              </a:spcAft>
              <a:buSzPts val="1000"/>
              <a:buFont typeface="Symbol" panose="05050102010706020507" pitchFamily="18" charset="2"/>
              <a:buChar char=""/>
              <a:tabLst>
                <a:tab pos="457200" algn="l"/>
              </a:tabLst>
            </a:pPr>
            <a:r>
              <a:rPr lang="pt-BR" sz="1800" b="1" kern="100" dirty="0">
                <a:latin typeface="Calibri" panose="020F0502020204030204" pitchFamily="34" charset="0"/>
                <a:ea typeface="Calibri" panose="020F0502020204030204" pitchFamily="34" charset="0"/>
                <a:cs typeface="Times New Roman" panose="02020603050405020304" pitchFamily="18" charset="0"/>
              </a:rPr>
              <a:t>Alienação de bens</a:t>
            </a:r>
            <a:r>
              <a:rPr lang="pt-BR" sz="1800" kern="100" dirty="0">
                <a:latin typeface="Calibri" panose="020F0502020204030204" pitchFamily="34" charset="0"/>
                <a:ea typeface="Calibri" panose="020F0502020204030204" pitchFamily="34" charset="0"/>
                <a:cs typeface="Times New Roman" panose="02020603050405020304" pitchFamily="18" charset="0"/>
              </a:rPr>
              <a:t>: a decisão sobre a alienação de bem deve ter exclusivamente base no interesse público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1085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3740FF30-7D19-5D2C-32D2-53FF34C5E43D}"/>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63AA904F-558B-23D5-E264-966799B01E0C}"/>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314D163-545F-83CF-D95A-F65307E48018}"/>
              </a:ext>
            </a:extLst>
          </p:cNvPr>
          <p:cNvSpPr/>
          <p:nvPr/>
        </p:nvSpPr>
        <p:spPr>
          <a:xfrm>
            <a:off x="99237" y="555634"/>
            <a:ext cx="8435163" cy="4283055"/>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Limitações ao princípio da supremacia do interesse público:</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Apesar de sua importância, o princípio da supremacia não é absoluto. Ele deve ser aplicado de forma compatível com outros princípios constitucionais, como a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dignidade da pessoa humana, legalidade, razoabilidade e proporcionalidade</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garantindo que o interesse público não seja utilizado como pretexto para abusos ou arbitrariedades.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Portanto, a aplicação desse princípio deve sempre equilibrar os interesses da coletividade com a proteção dos direitos individuais, dentro dos limites estabelecidos pela Constituição e pelas leis.</a:t>
            </a: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45794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1FC09159-5D6A-59AA-7F7A-FF55C4CAAC43}"/>
            </a:ext>
          </a:extLst>
        </p:cNvPr>
        <p:cNvGrpSpPr/>
        <p:nvPr/>
      </p:nvGrpSpPr>
      <p:grpSpPr>
        <a:xfrm>
          <a:off x="0" y="0"/>
          <a:ext cx="0" cy="0"/>
          <a:chOff x="0" y="0"/>
          <a:chExt cx="0" cy="0"/>
        </a:xfrm>
      </p:grpSpPr>
      <p:pic>
        <p:nvPicPr>
          <p:cNvPr id="154" name="Google Shape;154;p10">
            <a:extLst>
              <a:ext uri="{FF2B5EF4-FFF2-40B4-BE49-F238E27FC236}">
                <a16:creationId xmlns:a16="http://schemas.microsoft.com/office/drawing/2014/main" id="{CB07188B-B1FC-2C9B-2143-2530ECF88CE9}"/>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5" name="Google Shape;155;p10">
            <a:extLst>
              <a:ext uri="{FF2B5EF4-FFF2-40B4-BE49-F238E27FC236}">
                <a16:creationId xmlns:a16="http://schemas.microsoft.com/office/drawing/2014/main" id="{78CB4A85-2031-DE15-006A-E55DD0E2A318}"/>
              </a:ext>
            </a:extLst>
          </p:cNvPr>
          <p:cNvSpPr txBox="1"/>
          <p:nvPr/>
        </p:nvSpPr>
        <p:spPr>
          <a:xfrm>
            <a:off x="588590" y="748630"/>
            <a:ext cx="7317019" cy="1644972"/>
          </a:xfrm>
          <a:prstGeom prst="rect">
            <a:avLst/>
          </a:prstGeom>
          <a:noFill/>
          <a:ln>
            <a:noFill/>
          </a:ln>
        </p:spPr>
        <p:txBody>
          <a:bodyPr spcFirstLastPara="1" wrap="square" lIns="91425" tIns="91425" rIns="91425" bIns="91425" anchor="t" anchorCtr="0">
            <a:spAutoFit/>
          </a:bodyPr>
          <a:lstStyle/>
          <a:p>
            <a:pPr>
              <a:lnSpc>
                <a:spcPct val="107000"/>
              </a:lnSpc>
              <a:spcAft>
                <a:spcPts val="800"/>
              </a:spcAft>
            </a:pPr>
            <a:endParaRPr lang="pt-BR" sz="2800" b="1" dirty="0">
              <a:solidFill>
                <a:srgbClr val="FF6C00"/>
              </a:solidFill>
            </a:endParaRPr>
          </a:p>
          <a:p>
            <a:pPr>
              <a:lnSpc>
                <a:spcPct val="107000"/>
              </a:lnSpc>
              <a:spcAft>
                <a:spcPts val="800"/>
              </a:spcAft>
            </a:pPr>
            <a:r>
              <a:rPr lang="pt-BR" sz="2800" b="1" dirty="0">
                <a:solidFill>
                  <a:srgbClr val="FF6C00"/>
                </a:solidFill>
              </a:rPr>
              <a:t>ALIENAÇÃO BEM BENS IMÓVEIS</a:t>
            </a:r>
          </a:p>
          <a:p>
            <a:pPr marL="0" marR="0" lvl="0" indent="0" algn="l" rtl="0">
              <a:lnSpc>
                <a:spcPct val="107000"/>
              </a:lnSpc>
              <a:spcBef>
                <a:spcPts val="0"/>
              </a:spcBef>
              <a:spcAft>
                <a:spcPts val="800"/>
              </a:spcAft>
              <a:buNone/>
            </a:pPr>
            <a:endParaRPr lang="pt-BR" dirty="0"/>
          </a:p>
        </p:txBody>
      </p:sp>
    </p:spTree>
    <p:extLst>
      <p:ext uri="{BB962C8B-B14F-4D97-AF65-F5344CB8AC3E}">
        <p14:creationId xmlns:p14="http://schemas.microsoft.com/office/powerpoint/2010/main" val="925505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3D03CF34-5F33-B466-156F-C124066FE740}"/>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331B4A2-3DA9-D472-7F4B-281CB73C648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452CCFA7-BF1C-19AC-D571-B851E1C9C26A}"/>
              </a:ext>
            </a:extLst>
          </p:cNvPr>
          <p:cNvSpPr/>
          <p:nvPr/>
        </p:nvSpPr>
        <p:spPr>
          <a:xfrm>
            <a:off x="99237" y="555634"/>
            <a:ext cx="8435163" cy="3843063"/>
          </a:xfrm>
          <a:prstGeom prst="rect">
            <a:avLst/>
          </a:prstGeom>
          <a:noFill/>
          <a:ln>
            <a:noFill/>
          </a:ln>
        </p:spPr>
        <p:txBody>
          <a:bodyPr spcFirstLastPara="1" wrap="square" lIns="91425" tIns="45700" rIns="91425" bIns="45700" anchor="t" anchorCtr="0">
            <a:spAutoFit/>
          </a:bodyPr>
          <a:lstStyle/>
          <a:p>
            <a:pPr marL="342900" lvl="0" indent="-342900">
              <a:lnSpc>
                <a:spcPct val="107000"/>
              </a:lnSpc>
              <a:spcAft>
                <a:spcPts val="800"/>
              </a:spcAft>
              <a:buFont typeface="+mj-lt"/>
              <a:buAutoNum type="arabicPeriod"/>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As regras gerais atinentes à alienação de imóveis. </a:t>
            </a:r>
          </a:p>
          <a:p>
            <a:pPr lvl="0">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As alienações em geral dos bens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imóveis pressupõem</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como regra</a:t>
            </a:r>
          </a:p>
          <a:p>
            <a:pPr marL="342900" lvl="0" indent="-342900">
              <a:lnSpc>
                <a:spcPct val="107000"/>
              </a:lnSpc>
              <a:buFont typeface="+mj-lt"/>
              <a:buAutoNum type="alphaLcParenR"/>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Autorização legislativa para os bens de titularidade de pessoas jurídicas de direito público;</a:t>
            </a:r>
          </a:p>
          <a:p>
            <a:pPr marL="342900" lvl="0" indent="-342900">
              <a:lnSpc>
                <a:spcPct val="107000"/>
              </a:lnSpc>
              <a:buFont typeface="+mj-lt"/>
              <a:buAutoNum type="alphaLcParenR"/>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Avaliação previa;</a:t>
            </a:r>
          </a:p>
          <a:p>
            <a:pPr marL="342900" lvl="0" indent="-342900">
              <a:lnSpc>
                <a:spcPct val="107000"/>
              </a:lnSpc>
              <a:spcAft>
                <a:spcPts val="800"/>
              </a:spcAft>
              <a:buFont typeface="+mj-lt"/>
              <a:buAutoNum type="alphaLcParenR"/>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Adoção de procedimento licitatório;</a:t>
            </a:r>
          </a:p>
          <a:p>
            <a:pPr marL="228600">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Há no entanto, algumas ressalvas e exceções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1786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2"/>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74" name="Google Shape;74;p2"/>
          <p:cNvSpPr/>
          <p:nvPr/>
        </p:nvSpPr>
        <p:spPr>
          <a:xfrm>
            <a:off x="1392110" y="1048271"/>
            <a:ext cx="61182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75" name="Google Shape;75;p2"/>
          <p:cNvSpPr/>
          <p:nvPr/>
        </p:nvSpPr>
        <p:spPr>
          <a:xfrm>
            <a:off x="222149" y="1096022"/>
            <a:ext cx="6118200" cy="1015800"/>
          </a:xfrm>
          <a:prstGeom prst="rect">
            <a:avLst/>
          </a:prstGeom>
          <a:noFill/>
          <a:ln>
            <a:noFill/>
          </a:ln>
        </p:spPr>
        <p:txBody>
          <a:bodyPr spcFirstLastPara="1" wrap="square" lIns="91425" tIns="45700" rIns="91425" bIns="45700" anchor="t" anchorCtr="0">
            <a:noAutofit/>
          </a:bodyPr>
          <a:lstStyle/>
          <a:p>
            <a:pPr marL="457200" indent="-457200">
              <a:buFont typeface="Arial" panose="020B0604020202020204" pitchFamily="34" charset="0"/>
              <a:buChar char="•"/>
            </a:pPr>
            <a:r>
              <a:rPr lang="pt-BR" sz="2000" dirty="0">
                <a:solidFill>
                  <a:schemeClr val="tx1"/>
                </a:solidFill>
              </a:rPr>
              <a:t>Revolução Tecnológica;</a:t>
            </a:r>
          </a:p>
          <a:p>
            <a:pPr marL="457200" indent="-457200">
              <a:buFont typeface="Arial" panose="020B0604020202020204" pitchFamily="34" charset="0"/>
              <a:buChar char="•"/>
            </a:pPr>
            <a:r>
              <a:rPr lang="pt-BR" sz="2000" dirty="0">
                <a:solidFill>
                  <a:schemeClr val="tx1"/>
                </a:solidFill>
              </a:rPr>
              <a:t>E-</a:t>
            </a:r>
            <a:r>
              <a:rPr lang="pt-BR" sz="2000" dirty="0" err="1">
                <a:solidFill>
                  <a:schemeClr val="tx1"/>
                </a:solidFill>
              </a:rPr>
              <a:t>government</a:t>
            </a:r>
            <a:r>
              <a:rPr lang="pt-BR" sz="2000" dirty="0">
                <a:solidFill>
                  <a:schemeClr val="tx1"/>
                </a:solidFill>
              </a:rPr>
              <a:t>;</a:t>
            </a:r>
          </a:p>
          <a:p>
            <a:pPr marL="457200" indent="-457200">
              <a:buFont typeface="Arial" panose="020B0604020202020204" pitchFamily="34" charset="0"/>
              <a:buChar char="•"/>
            </a:pPr>
            <a:r>
              <a:rPr lang="pt-BR" sz="2000" dirty="0">
                <a:solidFill>
                  <a:schemeClr val="tx1"/>
                </a:solidFill>
              </a:rPr>
              <a:t>Web 4.0;</a:t>
            </a:r>
          </a:p>
          <a:p>
            <a:pPr marL="457200" indent="-457200">
              <a:buFont typeface="Arial" panose="020B0604020202020204" pitchFamily="34" charset="0"/>
              <a:buChar char="•"/>
            </a:pPr>
            <a:r>
              <a:rPr lang="pt-BR" sz="2000" dirty="0">
                <a:solidFill>
                  <a:schemeClr val="tx1"/>
                </a:solidFill>
              </a:rPr>
              <a:t>Cidades inteligentes;</a:t>
            </a:r>
          </a:p>
          <a:p>
            <a:pPr marL="457200" indent="-457200">
              <a:buFont typeface="Arial" panose="020B0604020202020204" pitchFamily="34" charset="0"/>
              <a:buChar char="•"/>
            </a:pPr>
            <a:r>
              <a:rPr lang="pt-BR" sz="2000" dirty="0" err="1">
                <a:solidFill>
                  <a:schemeClr val="tx1"/>
                </a:solidFill>
              </a:rPr>
              <a:t>Accountability</a:t>
            </a:r>
            <a:r>
              <a:rPr lang="pt-BR" sz="2000" dirty="0">
                <a:solidFill>
                  <a:schemeClr val="tx1"/>
                </a:solidFill>
              </a:rPr>
              <a:t>;</a:t>
            </a:r>
          </a:p>
          <a:p>
            <a:pPr marL="457200" indent="-457200">
              <a:buFont typeface="Arial" panose="020B0604020202020204" pitchFamily="34" charset="0"/>
              <a:buChar char="•"/>
            </a:pPr>
            <a:r>
              <a:rPr lang="pt-BR" sz="2000" dirty="0">
                <a:solidFill>
                  <a:schemeClr val="tx1"/>
                </a:solidFill>
              </a:rPr>
              <a:t>Compliance público;</a:t>
            </a:r>
          </a:p>
          <a:p>
            <a:pPr marL="457200" indent="-457200">
              <a:buFont typeface="Arial" panose="020B0604020202020204" pitchFamily="34" charset="0"/>
              <a:buChar char="•"/>
            </a:pPr>
            <a:r>
              <a:rPr lang="pt-BR" sz="2000" dirty="0">
                <a:solidFill>
                  <a:schemeClr val="tx1"/>
                </a:solidFill>
              </a:rPr>
              <a:t>Planejamento estratégico;</a:t>
            </a:r>
          </a:p>
          <a:p>
            <a:pPr marL="457200" indent="-457200">
              <a:buFont typeface="Arial" panose="020B0604020202020204" pitchFamily="34" charset="0"/>
              <a:buChar char="•"/>
            </a:pPr>
            <a:r>
              <a:rPr lang="pt-BR" sz="2000" dirty="0">
                <a:solidFill>
                  <a:schemeClr val="tx1"/>
                </a:solidFill>
              </a:rPr>
              <a:t>Governança pública;</a:t>
            </a:r>
          </a:p>
          <a:p>
            <a:pPr marL="457200" indent="-457200">
              <a:buFont typeface="Arial" panose="020B0604020202020204" pitchFamily="34" charset="0"/>
              <a:buChar char="•"/>
            </a:pPr>
            <a:r>
              <a:rPr lang="pt-BR" sz="2000" dirty="0">
                <a:solidFill>
                  <a:schemeClr val="tx1"/>
                </a:solidFill>
              </a:rPr>
              <a:t>Inovação;</a:t>
            </a:r>
          </a:p>
          <a:p>
            <a:pPr marL="0" marR="0" lvl="0" indent="0" algn="ctr" rtl="0">
              <a:lnSpc>
                <a:spcPct val="100000"/>
              </a:lnSpc>
              <a:spcBef>
                <a:spcPts val="0"/>
              </a:spcBef>
              <a:spcAft>
                <a:spcPts val="0"/>
              </a:spcAft>
              <a:buClr>
                <a:srgbClr val="000000"/>
              </a:buClr>
              <a:buSzPts val="16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3" name="Google Shape;75;p2">
            <a:extLst>
              <a:ext uri="{FF2B5EF4-FFF2-40B4-BE49-F238E27FC236}">
                <a16:creationId xmlns:a16="http://schemas.microsoft.com/office/drawing/2014/main" id="{D25F1688-727D-2D92-FB48-C6510D1DB433}"/>
              </a:ext>
            </a:extLst>
          </p:cNvPr>
          <p:cNvSpPr/>
          <p:nvPr/>
        </p:nvSpPr>
        <p:spPr>
          <a:xfrm>
            <a:off x="4451210" y="297112"/>
            <a:ext cx="6118200" cy="1015800"/>
          </a:xfrm>
          <a:prstGeom prst="rect">
            <a:avLst/>
          </a:prstGeom>
          <a:noFill/>
          <a:ln>
            <a:noFill/>
          </a:ln>
        </p:spPr>
        <p:txBody>
          <a:bodyPr spcFirstLastPara="1" wrap="square" lIns="91425" tIns="45700" rIns="91425" bIns="45700" anchor="t" anchorCtr="0">
            <a:noAutofit/>
          </a:bodyPr>
          <a:lstStyle/>
          <a:p>
            <a:pPr>
              <a:lnSpc>
                <a:spcPts val="6000"/>
              </a:lnSpc>
            </a:pPr>
            <a:endParaRPr lang="pt-BR" sz="2400" dirty="0">
              <a:solidFill>
                <a:srgbClr val="FED531"/>
              </a:solidFill>
              <a:effectLst/>
              <a:latin typeface="YAFdJsxY6B0 0"/>
            </a:endParaRPr>
          </a:p>
          <a:p>
            <a:pPr>
              <a:buFont typeface="Arial" panose="020B0604020202020204" pitchFamily="34" charset="0"/>
              <a:buChar char="•"/>
            </a:pPr>
            <a:r>
              <a:rPr lang="pt-BR" sz="2000" b="0" i="0" dirty="0">
                <a:solidFill>
                  <a:schemeClr val="tx1"/>
                </a:solidFill>
                <a:effectLst/>
              </a:rPr>
              <a:t>Gestão de Resultados;</a:t>
            </a:r>
            <a:endParaRPr lang="pt-BR" sz="2000" dirty="0">
              <a:solidFill>
                <a:schemeClr val="tx1"/>
              </a:solidFill>
            </a:endParaRPr>
          </a:p>
          <a:p>
            <a:pPr>
              <a:buFont typeface="Arial" panose="020B0604020202020204" pitchFamily="34" charset="0"/>
              <a:buChar char="•"/>
            </a:pPr>
            <a:r>
              <a:rPr lang="pt-BR" sz="2000" b="0" i="0" dirty="0">
                <a:solidFill>
                  <a:schemeClr val="tx1"/>
                </a:solidFill>
                <a:effectLst/>
              </a:rPr>
              <a:t>Gestão de Riscos;</a:t>
            </a:r>
            <a:endParaRPr lang="pt-BR" sz="2000" dirty="0">
              <a:solidFill>
                <a:schemeClr val="tx1"/>
              </a:solidFill>
            </a:endParaRPr>
          </a:p>
          <a:p>
            <a:pPr>
              <a:buFont typeface="Arial" panose="020B0604020202020204" pitchFamily="34" charset="0"/>
              <a:buChar char="•"/>
            </a:pPr>
            <a:r>
              <a:rPr lang="pt-BR" sz="2000" b="0" i="0" dirty="0">
                <a:solidFill>
                  <a:schemeClr val="tx1"/>
                </a:solidFill>
                <a:effectLst/>
              </a:rPr>
              <a:t>Internet das Coisas - </a:t>
            </a:r>
            <a:r>
              <a:rPr lang="pt-BR" sz="2000" b="0" i="0" dirty="0" err="1">
                <a:solidFill>
                  <a:schemeClr val="tx1"/>
                </a:solidFill>
                <a:effectLst/>
              </a:rPr>
              <a:t>Iot</a:t>
            </a:r>
            <a:r>
              <a:rPr lang="pt-BR" sz="2000" b="0" i="0" dirty="0">
                <a:solidFill>
                  <a:schemeClr val="tx1"/>
                </a:solidFill>
                <a:effectLst/>
              </a:rPr>
              <a:t>;</a:t>
            </a:r>
            <a:endParaRPr lang="pt-BR" sz="2000" dirty="0">
              <a:solidFill>
                <a:schemeClr val="tx1"/>
              </a:solidFill>
            </a:endParaRPr>
          </a:p>
          <a:p>
            <a:pPr>
              <a:buFont typeface="Arial" panose="020B0604020202020204" pitchFamily="34" charset="0"/>
              <a:buChar char="•"/>
            </a:pPr>
            <a:r>
              <a:rPr lang="pt-BR" sz="2000" b="0" i="0" dirty="0">
                <a:solidFill>
                  <a:schemeClr val="tx1"/>
                </a:solidFill>
                <a:effectLst/>
              </a:rPr>
              <a:t>Proteção de dados;</a:t>
            </a:r>
            <a:endParaRPr lang="pt-BR" sz="2000" dirty="0">
              <a:solidFill>
                <a:schemeClr val="tx1"/>
              </a:solidFill>
            </a:endParaRPr>
          </a:p>
          <a:p>
            <a:pPr>
              <a:buFont typeface="Arial" panose="020B0604020202020204" pitchFamily="34" charset="0"/>
              <a:buChar char="•"/>
            </a:pPr>
            <a:r>
              <a:rPr lang="pt-BR" sz="2000" b="0" i="0" dirty="0">
                <a:solidFill>
                  <a:schemeClr val="tx1"/>
                </a:solidFill>
                <a:effectLst/>
              </a:rPr>
              <a:t>Gerencialismo;</a:t>
            </a:r>
            <a:endParaRPr lang="pt-BR" sz="2000" dirty="0">
              <a:solidFill>
                <a:schemeClr val="tx1"/>
              </a:solidFill>
            </a:endParaRPr>
          </a:p>
          <a:p>
            <a:pPr>
              <a:buFont typeface="Arial" panose="020B0604020202020204" pitchFamily="34" charset="0"/>
              <a:buChar char="•"/>
            </a:pPr>
            <a:r>
              <a:rPr lang="pt-BR" sz="2000" b="0" i="0" dirty="0">
                <a:solidFill>
                  <a:schemeClr val="tx1"/>
                </a:solidFill>
                <a:effectLst/>
              </a:rPr>
              <a:t>Gestão de banco de dados;</a:t>
            </a:r>
            <a:endParaRPr lang="pt-BR" sz="2000" dirty="0">
              <a:solidFill>
                <a:schemeClr val="tx1"/>
              </a:solidFill>
            </a:endParaRPr>
          </a:p>
          <a:p>
            <a:pPr>
              <a:buFont typeface="Arial" panose="020B0604020202020204" pitchFamily="34" charset="0"/>
              <a:buChar char="•"/>
            </a:pPr>
            <a:r>
              <a:rPr lang="pt-BR" sz="2000" b="0" i="0" dirty="0">
                <a:solidFill>
                  <a:schemeClr val="tx1"/>
                </a:solidFill>
                <a:effectLst/>
              </a:rPr>
              <a:t>Inteligência Artificial;</a:t>
            </a:r>
            <a:endParaRPr lang="pt-BR" sz="2000" dirty="0">
              <a:solidFill>
                <a:schemeClr val="tx1"/>
              </a:solidFill>
            </a:endParaRPr>
          </a:p>
          <a:p>
            <a:pPr>
              <a:buFont typeface="Arial" panose="020B0604020202020204" pitchFamily="34" charset="0"/>
              <a:buChar char="•"/>
            </a:pPr>
            <a:r>
              <a:rPr lang="pt-BR" sz="2000" b="0" i="0" dirty="0">
                <a:solidFill>
                  <a:schemeClr val="tx1"/>
                </a:solidFill>
                <a:effectLst/>
              </a:rPr>
              <a:t>Blockchain</a:t>
            </a:r>
            <a:r>
              <a:rPr lang="pt-BR" sz="2000" b="0" i="0" dirty="0">
                <a:solidFill>
                  <a:srgbClr val="FED531"/>
                </a:solidFill>
                <a:effectLst/>
              </a:rPr>
              <a:t>.</a:t>
            </a:r>
            <a:endParaRPr lang="pt-BR" sz="2000" dirty="0"/>
          </a:p>
          <a:p>
            <a:pPr>
              <a:buFont typeface="Arial" panose="020B0604020202020204" pitchFamily="34" charset="0"/>
              <a:buChar char="•"/>
            </a:pPr>
            <a:endParaRPr lang="pt-BR" sz="2400" dirty="0"/>
          </a:p>
          <a:p>
            <a:pPr marL="0" marR="0" lvl="0" indent="0" algn="ctr" rtl="0">
              <a:lnSpc>
                <a:spcPct val="100000"/>
              </a:lnSpc>
              <a:spcBef>
                <a:spcPts val="0"/>
              </a:spcBef>
              <a:spcAft>
                <a:spcPts val="0"/>
              </a:spcAft>
              <a:buClr>
                <a:srgbClr val="000000"/>
              </a:buClr>
              <a:buSzPts val="16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5" name="CaixaDeTexto 4">
            <a:extLst>
              <a:ext uri="{FF2B5EF4-FFF2-40B4-BE49-F238E27FC236}">
                <a16:creationId xmlns:a16="http://schemas.microsoft.com/office/drawing/2014/main" id="{0B27871F-F46F-639A-2140-92F7702D339B}"/>
              </a:ext>
            </a:extLst>
          </p:cNvPr>
          <p:cNvSpPr txBox="1"/>
          <p:nvPr/>
        </p:nvSpPr>
        <p:spPr>
          <a:xfrm>
            <a:off x="1900815" y="155541"/>
            <a:ext cx="5285678" cy="400110"/>
          </a:xfrm>
          <a:prstGeom prst="rect">
            <a:avLst/>
          </a:prstGeom>
          <a:noFill/>
        </p:spPr>
        <p:txBody>
          <a:bodyPr wrap="square">
            <a:spAutoFit/>
          </a:bodyPr>
          <a:lstStyle/>
          <a:p>
            <a:r>
              <a:rPr lang="pt-BR" sz="2000" b="1" i="0" dirty="0">
                <a:solidFill>
                  <a:schemeClr val="tx1"/>
                </a:solidFill>
                <a:effectLst/>
              </a:rPr>
              <a:t>ALGUMAS NOÇÕES IMPORTANTES</a:t>
            </a:r>
            <a:endParaRPr lang="pt-BR" sz="200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5C9AF782-6036-DBD0-FABC-BC4E5E900C5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16FFFCEF-ED1F-ED13-9316-2AA053703B3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8A552D64-B04D-A1B7-6F53-0E69F201F4C6}"/>
              </a:ext>
            </a:extLst>
          </p:cNvPr>
          <p:cNvSpPr/>
          <p:nvPr/>
        </p:nvSpPr>
        <p:spPr>
          <a:xfrm>
            <a:off x="99237" y="555634"/>
            <a:ext cx="8435163" cy="2474611"/>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76.</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alienação de bens da Administração Pública, subordinada à existência </a:t>
            </a:r>
            <a:r>
              <a:rPr lang="pt-BR" sz="1800" u="sng" kern="100" dirty="0">
                <a:effectLst/>
                <a:latin typeface="Calibri" panose="020F0502020204030204" pitchFamily="34" charset="0"/>
                <a:ea typeface="Calibri" panose="020F0502020204030204" pitchFamily="34" charset="0"/>
                <a:cs typeface="Times New Roman" panose="02020603050405020304" pitchFamily="18" charset="0"/>
              </a:rPr>
              <a:t>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interesse público devidamente justificado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será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precedida de avaliação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 obedecerá às seguintes normas: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 - tratando-se 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bens IMÓVEIS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inclusive os pertencentes às autarquias e às fundações,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exigirá autorização legislativa e dependerá de licitação na modalidade leilão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dispensada a realização de licitação nos casos de:</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18620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AF9C8861-598C-C405-878F-207454B50E90}"/>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B9371785-BE78-C6F8-F31C-061C0198C979}"/>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8F285994-4BC9-BC03-2754-8BF41F963D3D}"/>
              </a:ext>
            </a:extLst>
          </p:cNvPr>
          <p:cNvSpPr/>
          <p:nvPr/>
        </p:nvSpPr>
        <p:spPr>
          <a:xfrm>
            <a:off x="99237" y="555634"/>
            <a:ext cx="8435163" cy="3706872"/>
          </a:xfrm>
          <a:prstGeom prst="rect">
            <a:avLst/>
          </a:prstGeom>
          <a:noFill/>
          <a:ln>
            <a:noFill/>
          </a:ln>
        </p:spPr>
        <p:txBody>
          <a:bodyPr spcFirstLastPara="1" wrap="square" lIns="91425" tIns="45700" rIns="91425" bIns="45700" anchor="t" anchorCtr="0">
            <a:spAutoFit/>
          </a:bodyPr>
          <a:lstStyle/>
          <a:p>
            <a:pPr marL="449580">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Comprovação do preenchimento dos requisitos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Avaliação e preço mínimo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Como regra, a alienação faz-se mediante uma contrapartida a ser desembolsada pelo adquirente em favor dos cofres públicos</a:t>
            </a:r>
          </a:p>
          <a:p>
            <a:pPr marL="342900" lvl="0" indent="-342900">
              <a:lnSpc>
                <a:spcPct val="107000"/>
              </a:lnSpc>
              <a:spcAft>
                <a:spcPts val="800"/>
              </a:spcAft>
              <a:buFont typeface="+mj-lt"/>
              <a:buAutoNum type="alphaLcParenR"/>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Previsão de preço mínimo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pt-BR" sz="1800" dirty="0">
                <a:effectLst/>
                <a:latin typeface="Calibri" panose="020F0502020204030204" pitchFamily="34" charset="0"/>
                <a:ea typeface="Calibri" panose="020F0502020204030204" pitchFamily="34" charset="0"/>
                <a:cs typeface="Times New Roman" panose="02020603050405020304" pitchFamily="18" charset="0"/>
              </a:rPr>
              <a:t>Quanto assim se passar, a alienação nunca poderá fazer-se simplesmente pelo “maior” preço. Há um preço mínimo, obtido através de avaliação, insuscetível de ser ignorado. Logo, se o maior preço for inferior ao mínimo, a alienação é inviável, por não atender o interesse público</a:t>
            </a: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4981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83D23AF0-7156-B95F-7697-24DEFDB4DA05}"/>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A58B8022-DE66-D029-8308-942273C7B68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108FE6B3-AC17-86B5-62DA-C87AD82DB7E4}"/>
              </a:ext>
            </a:extLst>
          </p:cNvPr>
          <p:cNvSpPr/>
          <p:nvPr/>
        </p:nvSpPr>
        <p:spPr>
          <a:xfrm>
            <a:off x="99237" y="555634"/>
            <a:ext cx="8435163" cy="4333197"/>
          </a:xfrm>
          <a:prstGeom prst="rect">
            <a:avLst/>
          </a:prstGeom>
          <a:noFill/>
          <a:ln>
            <a:noFill/>
          </a:ln>
        </p:spPr>
        <p:txBody>
          <a:bodyPr spcFirstLastPara="1" wrap="square" lIns="91425" tIns="45700" rIns="91425" bIns="45700" anchor="t" anchorCtr="0">
            <a:spAutoFit/>
          </a:bodyPr>
          <a:lstStyle/>
          <a:p>
            <a:pPr lvl="0" algn="just">
              <a:lnSpc>
                <a:spcPct val="107000"/>
              </a:lnSpc>
              <a:spcAft>
                <a:spcPts val="800"/>
              </a:spcAft>
            </a:pPr>
            <a:r>
              <a:rPr lang="pt-BR" sz="1800" b="1" kern="100" dirty="0">
                <a:latin typeface="Calibri" panose="020F0502020204030204" pitchFamily="34" charset="0"/>
                <a:ea typeface="Calibri" panose="020F0502020204030204" pitchFamily="34" charset="0"/>
                <a:cs typeface="Times New Roman" panose="02020603050405020304" pitchFamily="18" charset="0"/>
              </a:rPr>
              <a:t>b)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Requisitos quanto á avaliação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avaliação poderá ser produzida por meio da atividade dos próprios agentes administrativos, ou mesmo, pelo concurso de terceiros. Como regra, seria aconselhável recorrer à atividade de sujeitos especializados no ramo de avaliação . o avaliador ficará pessoalmente responsável pela idoneidade de suas conclusões. O resultado da avaliação deverá ser indicado no ato convocatório da licitação.</a:t>
            </a:r>
          </a:p>
          <a:p>
            <a:pPr lvl="0"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 Desclassificação das propostas insuficientes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Como condição de classificação, as propostas deverão superar o limite mínimo. Propostas com valor inferior serão desclassificadas. É juridicamente impossível cogitar a apreciação de propostas com valores inferiores.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12497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BF535191-E235-A52C-68D0-55A367084C00}"/>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01C8E69-62C0-4EDA-4D0D-763B2AEF8B87}"/>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4DF977EC-295F-0EEA-54CE-F39E8A315225}"/>
              </a:ext>
            </a:extLst>
          </p:cNvPr>
          <p:cNvSpPr/>
          <p:nvPr/>
        </p:nvSpPr>
        <p:spPr>
          <a:xfrm>
            <a:off x="99237" y="555634"/>
            <a:ext cx="8435163" cy="2942560"/>
          </a:xfrm>
          <a:prstGeom prst="rect">
            <a:avLst/>
          </a:prstGeom>
          <a:noFill/>
          <a:ln>
            <a:noFill/>
          </a:ln>
        </p:spPr>
        <p:txBody>
          <a:bodyPr spcFirstLastPara="1" wrap="square" lIns="91425" tIns="45700" rIns="91425" bIns="45700" anchor="t" anchorCtr="0">
            <a:spAutoFit/>
          </a:bodyPr>
          <a:lstStyle/>
          <a:p>
            <a:pPr lvl="0">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 Função indireta da alienação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Existem alienações de bens públicos que se fazem gratuitamente ou por preço inferior ao mercado. Assim se passa quando o estado exercitar sua função social ou de fomento. Mesmo em tais hipóteses, a avaliação deve ser realizada, inclusive para avaliar a proporcionalidade da decisão de promover alienação gratuita ou por preço reduzido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84340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27740FEB-982E-1254-36E0-3A2FA49524AF}"/>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C4DAB445-D1AF-799A-DC06-73E9A888CCA9}"/>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645ADB37-2875-810B-E577-4B23B7E40D37}"/>
              </a:ext>
            </a:extLst>
          </p:cNvPr>
          <p:cNvSpPr/>
          <p:nvPr/>
        </p:nvSpPr>
        <p:spPr>
          <a:xfrm>
            <a:off x="91803" y="169058"/>
            <a:ext cx="8435163" cy="5183558"/>
          </a:xfrm>
          <a:prstGeom prst="rect">
            <a:avLst/>
          </a:prstGeom>
          <a:noFill/>
          <a:ln>
            <a:noFill/>
          </a:ln>
        </p:spPr>
        <p:txBody>
          <a:bodyPr spcFirstLastPara="1" wrap="square" lIns="91425" tIns="45700" rIns="91425" bIns="45700" anchor="t" anchorCtr="0">
            <a:spAutoFit/>
          </a:bodyPr>
          <a:lstStyle/>
          <a:p>
            <a:pPr algn="ctr">
              <a:lnSpc>
                <a:spcPct val="107000"/>
              </a:lnSpc>
              <a:spcAft>
                <a:spcPts val="800"/>
              </a:spcAft>
            </a:pPr>
            <a:endParaRPr lang="pt-BR" sz="1800" b="1" u="sng" dirty="0">
              <a:latin typeface="Calibri"/>
              <a:cs typeface="Calibri"/>
            </a:endParaRPr>
          </a:p>
          <a:p>
            <a:pPr>
              <a:lnSpc>
                <a:spcPct val="107000"/>
              </a:lnSpc>
              <a:spcAft>
                <a:spcPts val="800"/>
              </a:spcAft>
            </a:pPr>
            <a:r>
              <a:rPr lang="pt-BR" sz="1800" b="1" u="sng" dirty="0">
                <a:latin typeface="Calibri"/>
                <a:cs typeface="Calibri"/>
              </a:rPr>
              <a:t>Autorização legislativa</a:t>
            </a:r>
          </a:p>
          <a:p>
            <a:pPr>
              <a:lnSpc>
                <a:spcPct val="107000"/>
              </a:lnSpc>
              <a:spcAft>
                <a:spcPts val="800"/>
              </a:spcAft>
            </a:pPr>
            <a:endParaRPr lang="pt-BR" sz="1800" dirty="0">
              <a:latin typeface="Calibri"/>
              <a:cs typeface="Calibri"/>
            </a:endParaRPr>
          </a:p>
          <a:p>
            <a:pPr algn="just">
              <a:lnSpc>
                <a:spcPct val="107000"/>
              </a:lnSpc>
              <a:spcAft>
                <a:spcPts val="800"/>
              </a:spcAft>
            </a:pPr>
            <a:r>
              <a:rPr lang="pt-BR" sz="1800" dirty="0">
                <a:latin typeface="Calibri"/>
                <a:cs typeface="Calibri"/>
              </a:rPr>
              <a:t>A Lei 14.133/2021 condiciona à autorização legislativa a alienação de imóvel pela administração direta e pelas entidades administrativas dotadas de personalidade jurídica de direito público, mas o tema merece aprofundamento</a:t>
            </a:r>
          </a:p>
          <a:p>
            <a:pPr algn="just">
              <a:lnSpc>
                <a:spcPct val="107000"/>
              </a:lnSpc>
              <a:spcAft>
                <a:spcPts val="800"/>
              </a:spcAft>
            </a:pPr>
            <a:endParaRPr lang="pt-BR" sz="1800" dirty="0">
              <a:latin typeface="Calibri"/>
              <a:cs typeface="Calibri"/>
            </a:endParaRPr>
          </a:p>
          <a:p>
            <a:pPr marL="1143000" indent="-228600">
              <a:lnSpc>
                <a:spcPct val="107000"/>
              </a:lnSpc>
              <a:spcAft>
                <a:spcPts val="800"/>
              </a:spcAft>
              <a:buFont typeface="+mj-lt"/>
              <a:buAutoNum type="arabicPeriod"/>
            </a:pPr>
            <a:r>
              <a:rPr lang="pt-BR" sz="1800" b="1" u="sng" dirty="0">
                <a:latin typeface="Calibri"/>
                <a:cs typeface="Calibri"/>
              </a:rPr>
              <a:t>Afetação do bem e a restrição à sua alienação </a:t>
            </a:r>
          </a:p>
          <a:p>
            <a:pPr marL="228600">
              <a:lnSpc>
                <a:spcPct val="107000"/>
              </a:lnSpc>
              <a:spcAft>
                <a:spcPts val="800"/>
              </a:spcAft>
            </a:pPr>
            <a:r>
              <a:rPr lang="pt-BR" sz="1800" dirty="0">
                <a:latin typeface="Calibri"/>
                <a:cs typeface="Calibri"/>
              </a:rPr>
              <a:t>A exigência de autorização legislativa para alienação de bens imóveis não encontra seu fundamento na lei 14.133/2021, mas decorre do regime jurídico próprio dos bens públicos.</a:t>
            </a:r>
            <a:endParaRPr lang="pt-BR" dirty="0"/>
          </a:p>
          <a:p>
            <a:pPr marL="0" marR="0" lvl="0" indent="0" algn="ctr" rtl="0">
              <a:lnSpc>
                <a:spcPct val="100000"/>
              </a:lnSpc>
              <a:spcBef>
                <a:spcPts val="0"/>
              </a:spcBef>
              <a:spcAft>
                <a:spcPts val="0"/>
              </a:spcAft>
              <a:buClr>
                <a:srgbClr val="000000"/>
              </a:buClr>
              <a:buSzPts val="1400"/>
              <a:buFont typeface="Arial"/>
              <a:buNone/>
            </a:pPr>
            <a:endParaRPr lang="pt-BR" sz="160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i="0" u="none" strike="noStrike" cap="none" dirty="0">
                <a:solidFill>
                  <a:srgbClr val="000000"/>
                </a:solidFill>
                <a:latin typeface="Arial"/>
                <a:ea typeface="Arial"/>
                <a:cs typeface="Arial"/>
                <a:sym typeface="Arial"/>
              </a:rPr>
            </a:br>
            <a:endParaRPr lang="pt-BR" sz="1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9316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CF96CE9-7AD6-CA91-1F39-C9B7E939CF20}"/>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7FF7E852-6441-B415-E67A-4604262BD947}"/>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214FD894-30DB-EE6D-258E-6BDD26E06882}"/>
              </a:ext>
            </a:extLst>
          </p:cNvPr>
          <p:cNvSpPr/>
          <p:nvPr/>
        </p:nvSpPr>
        <p:spPr>
          <a:xfrm>
            <a:off x="91803" y="169058"/>
            <a:ext cx="8435163" cy="4099543"/>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dirty="0">
                <a:latin typeface="Calibri"/>
                <a:cs typeface="Calibri"/>
              </a:rPr>
              <a:t>Autorização legislativa</a:t>
            </a:r>
          </a:p>
          <a:p>
            <a:pPr marL="228600">
              <a:lnSpc>
                <a:spcPct val="107000"/>
              </a:lnSpc>
              <a:spcAft>
                <a:spcPts val="800"/>
              </a:spcAft>
            </a:pPr>
            <a:endParaRPr lang="pt-BR" sz="1800" dirty="0">
              <a:latin typeface="Calibri"/>
              <a:cs typeface="Calibri"/>
            </a:endParaRPr>
          </a:p>
          <a:p>
            <a:pPr marL="228600">
              <a:lnSpc>
                <a:spcPct val="107000"/>
              </a:lnSpc>
              <a:spcAft>
                <a:spcPts val="800"/>
              </a:spcAft>
            </a:pPr>
            <a:r>
              <a:rPr lang="pt-BR" sz="1800" dirty="0">
                <a:latin typeface="Calibri"/>
                <a:cs typeface="Calibri"/>
              </a:rPr>
              <a:t>Um dos institutos jurídicos fundamentais ao regime dos bens públicos consiste na afetação. A afetação é a subordinação de um bem a regime jurídico diferenciado, aplicado em vista da destinação do bem à satisfação das necessidades coletivas e estatais, do que deriva inclusive a sua inalienabilidade. A afetação é decorrente ou da própria natureza do bem ou de um ato estatal unilateral, ainda que possa derivar também de uma situação fática imemorial.</a:t>
            </a:r>
          </a:p>
          <a:p>
            <a:pPr marL="0" marR="0" lvl="0" indent="0" algn="ctr" rtl="0">
              <a:lnSpc>
                <a:spcPct val="100000"/>
              </a:lnSpc>
              <a:spcBef>
                <a:spcPts val="0"/>
              </a:spcBef>
              <a:spcAft>
                <a:spcPts val="0"/>
              </a:spcAft>
              <a:buClr>
                <a:srgbClr val="000000"/>
              </a:buClr>
              <a:buSzPts val="1400"/>
              <a:buFont typeface="Arial"/>
              <a:buNone/>
            </a:pPr>
            <a:endParaRPr lang="pt-BR" dirty="0"/>
          </a:p>
          <a:p>
            <a:pPr marL="0" marR="0" lvl="0" indent="0" algn="ctr" rtl="0">
              <a:lnSpc>
                <a:spcPct val="100000"/>
              </a:lnSpc>
              <a:spcBef>
                <a:spcPts val="0"/>
              </a:spcBef>
              <a:spcAft>
                <a:spcPts val="0"/>
              </a:spcAft>
              <a:buClr>
                <a:srgbClr val="000000"/>
              </a:buClr>
              <a:buSzPts val="1400"/>
              <a:buFont typeface="Arial"/>
              <a:buNone/>
            </a:pPr>
            <a:endParaRPr lang="pt-BR" sz="160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i="0" u="none" strike="noStrike" cap="none" dirty="0">
                <a:solidFill>
                  <a:srgbClr val="000000"/>
                </a:solidFill>
                <a:latin typeface="Arial"/>
                <a:ea typeface="Arial"/>
                <a:cs typeface="Arial"/>
                <a:sym typeface="Arial"/>
              </a:rPr>
            </a:br>
            <a:endParaRPr lang="pt-BR" sz="1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75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72C839F-D056-3177-AD9E-FD1911061EC2}"/>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F1CD58E5-B773-16ED-9BBE-6DB870DA215A}"/>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EEEEBF6C-A687-4564-873E-ADE3FD6E1CD3}"/>
              </a:ext>
            </a:extLst>
          </p:cNvPr>
          <p:cNvSpPr/>
          <p:nvPr/>
        </p:nvSpPr>
        <p:spPr>
          <a:xfrm>
            <a:off x="106671" y="310307"/>
            <a:ext cx="8435163" cy="4925923"/>
          </a:xfrm>
          <a:prstGeom prst="rect">
            <a:avLst/>
          </a:prstGeom>
          <a:noFill/>
          <a:ln>
            <a:noFill/>
          </a:ln>
        </p:spPr>
        <p:txBody>
          <a:bodyPr spcFirstLastPara="1" wrap="square" lIns="91425" tIns="45700" rIns="91425" bIns="45700" anchor="t" anchorCtr="0">
            <a:spAutoFit/>
          </a:bodyPr>
          <a:lstStyle/>
          <a:p>
            <a:pPr marL="228600">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 Desafetação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Os bens imóveis somente poderão ser alienados quando não estiveram afetados à satisfação das necessidades coletivas. A desafetação depende usualmente de ato legislativo, tal como previsto no art. 100 do Código Civil (os bens públicos de uso comum do podo e de uso especial são inalienáveis, enquanto conservarem a sua qualificação, na forma que a lei determinar)</a:t>
            </a:r>
          </a:p>
          <a:p>
            <a:pPr marL="228600"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Dai se segue que a alienação de bens dominicais não depende de autorização legislativa prévia, a não ser que diversamente esteja previsto na legislação própria do seu titular. Assim se passa inclusive porque, em muitos casos, o bem se qualifica como dominical por já haver sido desafetado anteriormente por meio de lei</a:t>
            </a:r>
          </a:p>
          <a:p>
            <a:pPr marL="228600"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Insista-se em que existem certos bens públicos que não comportam desafetação, em virtude de sua vinculação inafastável a realização de interesses nacionais.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44774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28C6572-735A-4854-35AC-84356328B686}"/>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8B9AA092-DD15-D0AE-ED2F-37D7D1E3526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7D1B9D80-3FC2-1ED8-753C-915F93603514}"/>
              </a:ext>
            </a:extLst>
          </p:cNvPr>
          <p:cNvSpPr/>
          <p:nvPr/>
        </p:nvSpPr>
        <p:spPr>
          <a:xfrm>
            <a:off x="225618" y="1090893"/>
            <a:ext cx="7334910" cy="2053470"/>
          </a:xfrm>
          <a:prstGeom prst="rect">
            <a:avLst/>
          </a:prstGeom>
          <a:noFill/>
          <a:ln>
            <a:noFill/>
          </a:ln>
        </p:spPr>
        <p:txBody>
          <a:bodyPr spcFirstLastPara="1" wrap="square" lIns="91425" tIns="45700" rIns="91425" bIns="45700" anchor="t" anchorCtr="0">
            <a:spAutoFit/>
          </a:bodyPr>
          <a:lstStyle/>
          <a:p>
            <a:pPr marL="228600">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Competência legislativa</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competência legislativa para a autorização é do ente político titular do bem imóvel a ser alienado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963346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D52F0017-ECCC-E8EA-4381-EBDC6AA938C6}"/>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E1A81D87-51FB-B3E9-516C-9EFD79B4E60E}"/>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8AAA2795-B5EA-4AED-7021-DBEB4900E298}"/>
              </a:ext>
            </a:extLst>
          </p:cNvPr>
          <p:cNvSpPr/>
          <p:nvPr/>
        </p:nvSpPr>
        <p:spPr>
          <a:xfrm>
            <a:off x="99237" y="555634"/>
            <a:ext cx="8435163" cy="462956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Dispensa específica de autorização legislativa (§1)</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 § 1º dispensa autorização legislativa para alienação de imóveis que tenham sido adquiridos pela administração em virtude de procedimentos judiciais ou de dação em pagamento </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 dispositivo refere-se  a hipóteses de satisfação anômala dos créditos do erário. São aqueles casos em que foi inviável a venda judicial do bem apreendido, o que resulta na sua adjudicação ao patrimônio público, tal como aqueles em que o devedor liquida a divida para com a fazenda pública por meio de dação em pagamento </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incorporação de tais bens ao patrimônio público configura uma situação anômala, e como regra deve ser extinta. É dispensada a autorização legislativa, mas se exige prévia avaliação </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08494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481BC03-72F6-1573-894F-E6F29C7967D4}"/>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B4357D46-0E51-FD3E-854A-3DF6F2624F2B}"/>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B400E797-DF3F-7A57-6BCF-ACF19FB5C43F}"/>
              </a:ext>
            </a:extLst>
          </p:cNvPr>
          <p:cNvSpPr/>
          <p:nvPr/>
        </p:nvSpPr>
        <p:spPr>
          <a:xfrm>
            <a:off x="99237" y="555634"/>
            <a:ext cx="8435163" cy="403683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Alienação indireta de imóveis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Podem surgir dúvidas em caso de alienação indireta de direitos sobre imóveis. Por exemplo, quando o Estado é o único sócio de pessoa jurídica proprietária de imóveis.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Em tais casos, há um argumento de que a operação se sujeitaria as regras do </a:t>
            </a:r>
            <a:r>
              <a:rPr lang="pt-BR" sz="1800" kern="100" dirty="0" err="1">
                <a:effectLst/>
                <a:latin typeface="Calibri" panose="020F0502020204030204" pitchFamily="34" charset="0"/>
                <a:ea typeface="Calibri" panose="020F0502020204030204" pitchFamily="34" charset="0"/>
                <a:cs typeface="Times New Roman" panose="02020603050405020304" pitchFamily="18" charset="0"/>
              </a:rPr>
              <a:t>inci</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I, do art. 76, porque sendo a sociedade proprietária de imóveis, a alienação da participação societária equivaleria (em termos econômicos) a transferência do domínio de seu patrimônio </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Também existe a tese de que essa operação seria subordinada as regras do inciso II do mesmo artigo, por a alienação versar sobre direitos societários.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48206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a:extLst>
            <a:ext uri="{FF2B5EF4-FFF2-40B4-BE49-F238E27FC236}">
              <a16:creationId xmlns:a16="http://schemas.microsoft.com/office/drawing/2014/main" id="{C481AEB3-131C-17AE-143C-31400C998A93}"/>
            </a:ext>
          </a:extLst>
        </p:cNvPr>
        <p:cNvGrpSpPr/>
        <p:nvPr/>
      </p:nvGrpSpPr>
      <p:grpSpPr>
        <a:xfrm>
          <a:off x="0" y="0"/>
          <a:ext cx="0" cy="0"/>
          <a:chOff x="0" y="0"/>
          <a:chExt cx="0" cy="0"/>
        </a:xfrm>
      </p:grpSpPr>
      <p:pic>
        <p:nvPicPr>
          <p:cNvPr id="73" name="Google Shape;73;p2">
            <a:extLst>
              <a:ext uri="{FF2B5EF4-FFF2-40B4-BE49-F238E27FC236}">
                <a16:creationId xmlns:a16="http://schemas.microsoft.com/office/drawing/2014/main" id="{2B15D30B-D07E-ACE2-416E-84C891CFB5F9}"/>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74" name="Google Shape;74;p2">
            <a:extLst>
              <a:ext uri="{FF2B5EF4-FFF2-40B4-BE49-F238E27FC236}">
                <a16:creationId xmlns:a16="http://schemas.microsoft.com/office/drawing/2014/main" id="{2CF9384B-BBA8-A3E5-4ED0-50CD5B024F17}"/>
              </a:ext>
            </a:extLst>
          </p:cNvPr>
          <p:cNvSpPr/>
          <p:nvPr/>
        </p:nvSpPr>
        <p:spPr>
          <a:xfrm>
            <a:off x="1392110" y="1048271"/>
            <a:ext cx="61182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75" name="Google Shape;75;p2">
            <a:extLst>
              <a:ext uri="{FF2B5EF4-FFF2-40B4-BE49-F238E27FC236}">
                <a16:creationId xmlns:a16="http://schemas.microsoft.com/office/drawing/2014/main" id="{49AB5930-2DEB-4FB5-5CE3-49E6FC68A929}"/>
              </a:ext>
            </a:extLst>
          </p:cNvPr>
          <p:cNvSpPr/>
          <p:nvPr/>
        </p:nvSpPr>
        <p:spPr>
          <a:xfrm>
            <a:off x="1392110" y="313121"/>
            <a:ext cx="61182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pt-BR" sz="1800" b="1" i="0" u="sng" strike="noStrike" cap="none" dirty="0">
                <a:solidFill>
                  <a:srgbClr val="000000"/>
                </a:solidFill>
                <a:latin typeface="Arial"/>
                <a:ea typeface="Arial"/>
                <a:cs typeface="Arial"/>
                <a:sym typeface="Arial"/>
              </a:rPr>
              <a:t>PERGUNTAS PARA REFLEXÃO</a:t>
            </a:r>
            <a:endParaRPr dirty="0"/>
          </a:p>
          <a:p>
            <a:pPr marL="0" marR="0" lvl="0" indent="0" algn="ctr" rtl="0">
              <a:lnSpc>
                <a:spcPct val="100000"/>
              </a:lnSpc>
              <a:spcBef>
                <a:spcPts val="0"/>
              </a:spcBef>
              <a:spcAft>
                <a:spcPts val="0"/>
              </a:spcAft>
              <a:buClr>
                <a:srgbClr val="000000"/>
              </a:buClr>
              <a:buSzPts val="1600"/>
              <a:buFont typeface="Arial"/>
              <a:buNone/>
            </a:pPr>
            <a:endParaRPr sz="1800" b="1" i="0" u="sng"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800" b="1" i="0" u="sng"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pt-BR" sz="2200" b="0" i="0" u="none" strike="noStrike" cap="none" dirty="0">
                <a:solidFill>
                  <a:srgbClr val="0D0D0D"/>
                </a:solidFill>
                <a:latin typeface="Arial"/>
                <a:ea typeface="Arial"/>
                <a:cs typeface="Arial"/>
                <a:sym typeface="Arial"/>
              </a:rPr>
              <a:t>Como posso garantir que estou tomando decisões corretas, de forma a evitar responsabilizações?</a:t>
            </a:r>
            <a:endParaRPr dirty="0"/>
          </a:p>
          <a:p>
            <a:pPr marL="0" marR="0" lvl="0" indent="0" algn="ctr" rtl="0">
              <a:lnSpc>
                <a:spcPct val="100000"/>
              </a:lnSpc>
              <a:spcBef>
                <a:spcPts val="0"/>
              </a:spcBef>
              <a:spcAft>
                <a:spcPts val="0"/>
              </a:spcAft>
              <a:buClr>
                <a:srgbClr val="000000"/>
              </a:buClr>
              <a:buSzPts val="1600"/>
              <a:buFont typeface="Arial"/>
              <a:buNone/>
            </a:pPr>
            <a:endParaRPr sz="2200" b="0" i="0" u="none" strike="noStrike" cap="none" dirty="0">
              <a:solidFill>
                <a:srgbClr val="0D0D0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pt-BR" sz="2200" b="0" i="0" u="none" strike="noStrike" cap="none" dirty="0">
                <a:solidFill>
                  <a:srgbClr val="0D0D0D"/>
                </a:solidFill>
                <a:latin typeface="Arial"/>
                <a:ea typeface="Arial"/>
                <a:cs typeface="Arial"/>
                <a:sym typeface="Arial"/>
              </a:rPr>
              <a:t>Como minimizar o risco de responsabilização na minha atuação ?</a:t>
            </a:r>
            <a:endParaRPr dirty="0"/>
          </a:p>
          <a:p>
            <a:pPr marL="0" marR="0" lvl="0" indent="0" algn="ctr" rtl="0">
              <a:lnSpc>
                <a:spcPct val="100000"/>
              </a:lnSpc>
              <a:spcBef>
                <a:spcPts val="0"/>
              </a:spcBef>
              <a:spcAft>
                <a:spcPts val="0"/>
              </a:spcAft>
              <a:buClr>
                <a:srgbClr val="000000"/>
              </a:buClr>
              <a:buSzPts val="1600"/>
              <a:buFont typeface="Arial"/>
              <a:buNone/>
            </a:pPr>
            <a:endParaRPr sz="2200" b="0" i="0" u="none" strike="noStrike" cap="none" dirty="0">
              <a:solidFill>
                <a:srgbClr val="0D0D0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pt-BR" sz="2200" b="0" i="0" u="none" strike="noStrike" cap="none" dirty="0">
                <a:solidFill>
                  <a:srgbClr val="0D0D0D"/>
                </a:solidFill>
                <a:latin typeface="Arial"/>
                <a:ea typeface="Arial"/>
                <a:cs typeface="Arial"/>
                <a:sym typeface="Arial"/>
              </a:rPr>
              <a:t>Agente de contratação, um problema ou uma possibilidade para meu futuro ?</a:t>
            </a:r>
            <a:endParaRPr dirty="0"/>
          </a:p>
          <a:p>
            <a:pPr marL="0" marR="0" lvl="0" indent="0" algn="ctr" rtl="0">
              <a:lnSpc>
                <a:spcPct val="100000"/>
              </a:lnSpc>
              <a:spcBef>
                <a:spcPts val="0"/>
              </a:spcBef>
              <a:spcAft>
                <a:spcPts val="0"/>
              </a:spcAft>
              <a:buClr>
                <a:srgbClr val="000000"/>
              </a:buClr>
              <a:buSzPts val="1600"/>
              <a:buFont typeface="Arial"/>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44775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8789A44E-7397-DB59-915E-BB6AE6BBA83A}"/>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9896D47D-3A4D-3158-C8D4-A9364AA85AF5}"/>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0A8967D8-03C5-E567-3CAF-D450342A3AFA}"/>
              </a:ext>
            </a:extLst>
          </p:cNvPr>
          <p:cNvSpPr/>
          <p:nvPr/>
        </p:nvSpPr>
        <p:spPr>
          <a:xfrm>
            <a:off x="99237" y="555634"/>
            <a:ext cx="8435163" cy="3466293"/>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solução jurídica adequada é a segunda. No exemplo, a alienação tem como objeto as participações societárias.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Ignorar a personalidade jurídica da sociedade estatal significa estabelecer como regra, a desconsideração da pessoa jurídica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Tanto mais adequada a solução porque o inciso II do mesmo art. 76 aludo expressamente a hipóteses de alienação de ações, submetendo-a ao regime de alienação de móveis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Não cabe a afirmação de que a interpretação frustra a vontade legislativa. Isso porque a própria transferência dos bens para sociedade dotada de personalidade jurídica de direito privado depende de autorização legislativa.</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807378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8A8836F0-AACC-D867-ECE1-D09D8AF6A35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BFBF6DA3-AAE5-D819-4FBC-BEFEEBC9DBAB}"/>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FA88944A-E455-4A1E-5C50-28540D53BAD5}"/>
              </a:ext>
            </a:extLst>
          </p:cNvPr>
          <p:cNvSpPr/>
          <p:nvPr/>
        </p:nvSpPr>
        <p:spPr>
          <a:xfrm>
            <a:off x="262789" y="1254444"/>
            <a:ext cx="7453856" cy="2349834"/>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 modalidade de licitação cabível</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 art. 76 estabelece que as alienações serão promovidas por meio 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leilão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 Lei 8.666/1993 previa que as alienações far-se-iam usualmente por concorrência, admitindo-se o leilão de modo excepcional.</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15912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A7940DB-DFF9-9042-0A8B-A4E427E8D02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15FA2552-6C45-E6EB-BB7C-CB9D4D9B46C8}"/>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386054F-0D87-FCD7-E66B-B39A5185E2F1}"/>
              </a:ext>
            </a:extLst>
          </p:cNvPr>
          <p:cNvSpPr/>
          <p:nvPr/>
        </p:nvSpPr>
        <p:spPr>
          <a:xfrm>
            <a:off x="136407" y="853000"/>
            <a:ext cx="8435163" cy="234983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 simplificação da habilitação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adoção do leilão implica a simplificação da disciplina da habilitação. De modo genérico, torna-se dispensável a exigência da documentação pertinente, eis que não se faz necessário avaliar se o sujeito é dotado de idoneidade para executar o contrato.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10277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22858825-C2F9-BF94-8B67-4EECA1157ED6}"/>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510B4234-7002-9CEA-A8AD-C96D7FDFDB8E}"/>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6BA4618A-5239-C62C-9E7C-4F06ACA1F8BE}"/>
              </a:ext>
            </a:extLst>
          </p:cNvPr>
          <p:cNvSpPr/>
          <p:nvPr/>
        </p:nvSpPr>
        <p:spPr>
          <a:xfrm>
            <a:off x="158710" y="875302"/>
            <a:ext cx="8435163" cy="205347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 adoção do modo aberto de disputa</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Por outro lado, a regra será a adoção do modo aberto de disputa, com os interessados formulando lances sucessivos de valor crescente.</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092784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59451CF8-10B0-4E59-5276-273A1775F076}"/>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AC4F0BE0-CFF7-C561-604A-E5E6D3BC9B1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47FA0B7A-66E7-886D-F63A-C426E6BFC8FA}"/>
              </a:ext>
            </a:extLst>
          </p:cNvPr>
          <p:cNvSpPr/>
          <p:nvPr/>
        </p:nvSpPr>
        <p:spPr>
          <a:xfrm>
            <a:off x="128973" y="302873"/>
            <a:ext cx="8435163" cy="4265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800" b="1" i="0" u="none" strike="noStrike" cap="none" dirty="0">
                <a:solidFill>
                  <a:srgbClr val="000000"/>
                </a:solidFill>
                <a:latin typeface="Calibri"/>
                <a:ea typeface="Calibri"/>
                <a:cs typeface="Calibri"/>
                <a:sym typeface="Calibri"/>
              </a:rPr>
              <a:t>LEILÃO </a:t>
            </a:r>
            <a:r>
              <a:rPr lang="pt-BR" sz="1800" b="1" dirty="0">
                <a:latin typeface="Calibri"/>
                <a:ea typeface="Calibri"/>
                <a:cs typeface="Calibri"/>
                <a:sym typeface="Calibri"/>
              </a:rPr>
              <a:t>na </a:t>
            </a:r>
            <a:r>
              <a:rPr lang="pt-BR" sz="1800" b="1" i="0" u="none" strike="noStrike" cap="none" dirty="0">
                <a:solidFill>
                  <a:srgbClr val="000000"/>
                </a:solidFill>
                <a:latin typeface="Calibri"/>
                <a:ea typeface="Calibri"/>
                <a:cs typeface="Calibri"/>
                <a:sym typeface="Calibri"/>
              </a:rPr>
              <a:t>Lei 14.133/2021:</a:t>
            </a:r>
          </a:p>
          <a:p>
            <a:pPr marL="0" marR="0" lvl="0" indent="0" algn="ctr" rtl="0">
              <a:lnSpc>
                <a:spcPct val="100000"/>
              </a:lnSpc>
              <a:spcBef>
                <a:spcPts val="0"/>
              </a:spcBef>
              <a:spcAft>
                <a:spcPts val="0"/>
              </a:spcAft>
              <a:buClr>
                <a:srgbClr val="000000"/>
              </a:buClr>
              <a:buSzPts val="1400"/>
              <a:buFont typeface="Arial"/>
              <a:buNone/>
            </a:pPr>
            <a:endParaRPr lang="pt-BR" sz="1800" b="1" dirty="0">
              <a:latin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dirty="0"/>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6º Para os fins desta Lei, consideram-se:</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XL - leilão: modalidade de licitação para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alienação de bens imóveis ou de bens móveis inservíveis </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ou legalmente apreendidos a quem oferecer o maior lance;</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28. São modalidades de licitação:</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IV - leilão;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27028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6E9A9EA0-ABEA-A1AB-BEDE-54AFC9FDC8CD}"/>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E8CF924A-8A4C-2302-79A2-A5D2EE58D0B7}"/>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B8282175-49E9-1C8F-00C3-C5D6B1D0C192}"/>
              </a:ext>
            </a:extLst>
          </p:cNvPr>
          <p:cNvSpPr/>
          <p:nvPr/>
        </p:nvSpPr>
        <p:spPr>
          <a:xfrm>
            <a:off x="218182" y="942209"/>
            <a:ext cx="8435163" cy="335292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Critério de julgamento Leilão </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33. O julgamento das propostas será realizado de acordo com os seguintes critérios:</a:t>
            </a:r>
          </a:p>
          <a:p>
            <a:pPr>
              <a:lnSpc>
                <a:spcPct val="107000"/>
              </a:lnSpc>
              <a:spcAft>
                <a:spcPts val="800"/>
              </a:spcAft>
            </a:pPr>
            <a:endParaRPr lang="pt-BR" sz="1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a:t>
            </a:r>
            <a:endParaRPr lang="pt-BR" sz="1800" b="1" u="sng"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V - maior lance, no caso de leilão;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3" name="CaixaDeTexto 2">
            <a:extLst>
              <a:ext uri="{FF2B5EF4-FFF2-40B4-BE49-F238E27FC236}">
                <a16:creationId xmlns:a16="http://schemas.microsoft.com/office/drawing/2014/main" id="{1D33C42D-FD71-76E5-A96A-4C123614A1EB}"/>
              </a:ext>
            </a:extLst>
          </p:cNvPr>
          <p:cNvSpPr txBox="1"/>
          <p:nvPr/>
        </p:nvSpPr>
        <p:spPr>
          <a:xfrm>
            <a:off x="2008515" y="157382"/>
            <a:ext cx="4631472" cy="36933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pt-BR" sz="1800" b="1" dirty="0">
                <a:latin typeface="Calibri"/>
                <a:cs typeface="Calibri"/>
                <a:sym typeface="Calibri"/>
              </a:rPr>
              <a:t>LEILÃO na Lei 14.133/2021:</a:t>
            </a:r>
          </a:p>
        </p:txBody>
      </p:sp>
    </p:spTree>
    <p:extLst>
      <p:ext uri="{BB962C8B-B14F-4D97-AF65-F5344CB8AC3E}">
        <p14:creationId xmlns:p14="http://schemas.microsoft.com/office/powerpoint/2010/main" val="42612069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1E1B717B-9E94-7C8F-2EB8-BC078EC3155A}"/>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56900879-B318-2F1B-674F-FB16E21C5D77}"/>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F6439FCB-B5C2-7C79-852E-B6DEF345B05C}"/>
              </a:ext>
            </a:extLst>
          </p:cNvPr>
          <p:cNvSpPr/>
          <p:nvPr/>
        </p:nvSpPr>
        <p:spPr>
          <a:xfrm>
            <a:off x="128973" y="302873"/>
            <a:ext cx="8435163" cy="45509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800" b="1" i="0" u="none" strike="noStrike" cap="none" dirty="0">
                <a:solidFill>
                  <a:srgbClr val="000000"/>
                </a:solidFill>
                <a:latin typeface="Calibri"/>
                <a:ea typeface="Calibri"/>
                <a:cs typeface="Calibri"/>
                <a:sym typeface="Calibri"/>
              </a:rPr>
              <a:t>LEILÃO </a:t>
            </a:r>
            <a:r>
              <a:rPr lang="pt-BR" sz="1800" b="1" dirty="0">
                <a:latin typeface="Calibri"/>
                <a:ea typeface="Calibri"/>
                <a:cs typeface="Calibri"/>
                <a:sym typeface="Calibri"/>
              </a:rPr>
              <a:t>na </a:t>
            </a:r>
            <a:r>
              <a:rPr lang="pt-BR" sz="1800" b="1" i="0" u="none" strike="noStrike" cap="none" dirty="0">
                <a:solidFill>
                  <a:srgbClr val="000000"/>
                </a:solidFill>
                <a:latin typeface="Calibri"/>
                <a:ea typeface="Calibri"/>
                <a:cs typeface="Calibri"/>
                <a:sym typeface="Calibri"/>
              </a:rPr>
              <a:t>Lei 14.133/2021:</a:t>
            </a:r>
          </a:p>
          <a:p>
            <a:pPr marL="0" marR="0" lvl="0" indent="0" algn="ctr" rtl="0">
              <a:lnSpc>
                <a:spcPct val="100000"/>
              </a:lnSpc>
              <a:spcBef>
                <a:spcPts val="0"/>
              </a:spcBef>
              <a:spcAft>
                <a:spcPts val="0"/>
              </a:spcAft>
              <a:buClr>
                <a:srgbClr val="000000"/>
              </a:buClr>
              <a:buSzPts val="1400"/>
              <a:buFont typeface="Arial"/>
              <a:buNone/>
            </a:pPr>
            <a:endParaRPr lang="pt-BR" sz="1800" b="1" dirty="0">
              <a:latin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dirty="0"/>
          </a:p>
          <a:p>
            <a:pPr marL="0" marR="0" lvl="0" indent="0" algn="just"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31. O leilão poderá ser cometido a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leiloeiro oficial ou a servidor designado pela autoridade competente da Administração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 </a:t>
            </a:r>
            <a:r>
              <a:rPr lang="pt-BR" sz="1800" u="sng" kern="100" dirty="0">
                <a:effectLst/>
                <a:latin typeface="Calibri" panose="020F0502020204030204" pitchFamily="34" charset="0"/>
                <a:ea typeface="Calibri" panose="020F0502020204030204" pitchFamily="34" charset="0"/>
                <a:cs typeface="Times New Roman" panose="02020603050405020304" pitchFamily="18" charset="0"/>
              </a:rPr>
              <a:t>regulamento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deverá dispor sobre seus procedimentos operacionais.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1º Se optar pela realização de leilão por intermédio de leiloeiro oficial, a Administração deverá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selecioná-lo mediante credenciamento ou licitação na modalidade pregão </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e adotar o critério de julgamento 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maior desconto para as comissões a serem cobradas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utilizados como parâmetro máximo os percentuais definidos na lei que regula a referida profissão e observados os valores dos bens a serem leiloados.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22144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D840D23B-43CC-7AFA-194F-5CDE1370D782}"/>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22C3F501-4B74-FB65-EF2F-0C1A2D641C5F}"/>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4E9F926-71FD-2E04-A063-32ADCDF2C095}"/>
              </a:ext>
            </a:extLst>
          </p:cNvPr>
          <p:cNvSpPr/>
          <p:nvPr/>
        </p:nvSpPr>
        <p:spPr>
          <a:xfrm>
            <a:off x="106670" y="622541"/>
            <a:ext cx="8435163" cy="465418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 2º O leilão será precedido da divulgação do edital em sítio eletrônico oficial, que conterá:</a:t>
            </a:r>
          </a:p>
          <a:p>
            <a:pPr>
              <a:lnSpc>
                <a:spcPct val="107000"/>
              </a:lnSpc>
              <a:spcAft>
                <a:spcPts val="800"/>
              </a:spcAft>
            </a:pP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I - a </a:t>
            </a:r>
            <a:r>
              <a:rPr lang="pt-BR" sz="1700" b="1" kern="100" dirty="0">
                <a:effectLst/>
                <a:latin typeface="Calibri" panose="020F0502020204030204" pitchFamily="34" charset="0"/>
                <a:ea typeface="Calibri" panose="020F0502020204030204" pitchFamily="34" charset="0"/>
                <a:cs typeface="Times New Roman" panose="02020603050405020304" pitchFamily="18" charset="0"/>
              </a:rPr>
              <a:t>descrição do bem, </a:t>
            </a: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com suas características, e, no caso de imóvel, sua situação e suas divisas, com remissão à matrícula e aos registros;</a:t>
            </a:r>
          </a:p>
          <a:p>
            <a:pPr>
              <a:lnSpc>
                <a:spcPct val="107000"/>
              </a:lnSpc>
              <a:spcAft>
                <a:spcPts val="800"/>
              </a:spcAft>
            </a:pP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II - o </a:t>
            </a:r>
            <a:r>
              <a:rPr lang="pt-BR" sz="1700" b="1" kern="100" dirty="0">
                <a:effectLst/>
                <a:latin typeface="Calibri" panose="020F0502020204030204" pitchFamily="34" charset="0"/>
                <a:ea typeface="Calibri" panose="020F0502020204030204" pitchFamily="34" charset="0"/>
                <a:cs typeface="Times New Roman" panose="02020603050405020304" pitchFamily="18" charset="0"/>
              </a:rPr>
              <a:t>valor pelo qual o bem foi avaliado</a:t>
            </a: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 o preço mínimo pelo qual poderá ser alienado, as condições de pagamento e, se for o caso, a comissão do leiloeiro designado;</a:t>
            </a:r>
          </a:p>
          <a:p>
            <a:pPr>
              <a:lnSpc>
                <a:spcPct val="107000"/>
              </a:lnSpc>
              <a:spcAft>
                <a:spcPts val="800"/>
              </a:spcAft>
            </a:pP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III - a indicação do lugar onde estiverem os móveis, os veículos e os semoventes;</a:t>
            </a:r>
          </a:p>
          <a:p>
            <a:pPr>
              <a:lnSpc>
                <a:spcPct val="107000"/>
              </a:lnSpc>
              <a:spcAft>
                <a:spcPts val="800"/>
              </a:spcAft>
            </a:pP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IV - o sítio da internet e o período em que ocorrerá o leilão, salvo se </a:t>
            </a:r>
            <a:r>
              <a:rPr lang="pt-BR" sz="1700" b="1" u="sng" kern="100" dirty="0">
                <a:effectLst/>
                <a:latin typeface="Calibri" panose="020F0502020204030204" pitchFamily="34" charset="0"/>
                <a:ea typeface="Calibri" panose="020F0502020204030204" pitchFamily="34" charset="0"/>
                <a:cs typeface="Times New Roman" panose="02020603050405020304" pitchFamily="18" charset="0"/>
              </a:rPr>
              <a:t>excepcionalmente for realizado sob a forma presencial por comprovada inviabilidade técnica ou desvantagem para a Administração,</a:t>
            </a: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 hipótese em que serão indicados o local, o dia e a hora de sua realização;</a:t>
            </a:r>
          </a:p>
          <a:p>
            <a:pPr>
              <a:lnSpc>
                <a:spcPct val="107000"/>
              </a:lnSpc>
              <a:spcAft>
                <a:spcPts val="800"/>
              </a:spcAft>
            </a:pPr>
            <a:r>
              <a:rPr lang="pt-BR" sz="1700" kern="100" dirty="0">
                <a:effectLst/>
                <a:latin typeface="Calibri" panose="020F0502020204030204" pitchFamily="34" charset="0"/>
                <a:ea typeface="Calibri" panose="020F0502020204030204" pitchFamily="34" charset="0"/>
                <a:cs typeface="Times New Roman" panose="02020603050405020304" pitchFamily="18" charset="0"/>
              </a:rPr>
              <a:t>V - a especificação de eventuais ônus, gravames ou pendências existentes sobre os bens a serem leiloados.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3" name="CaixaDeTexto 2">
            <a:extLst>
              <a:ext uri="{FF2B5EF4-FFF2-40B4-BE49-F238E27FC236}">
                <a16:creationId xmlns:a16="http://schemas.microsoft.com/office/drawing/2014/main" id="{13EEB5DE-11D4-A2AF-2B8B-5E60D002732E}"/>
              </a:ext>
            </a:extLst>
          </p:cNvPr>
          <p:cNvSpPr txBox="1"/>
          <p:nvPr/>
        </p:nvSpPr>
        <p:spPr>
          <a:xfrm>
            <a:off x="2008515" y="157382"/>
            <a:ext cx="4631472" cy="36933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pt-BR" sz="1800" b="1" dirty="0">
                <a:latin typeface="Calibri"/>
                <a:cs typeface="Calibri"/>
                <a:sym typeface="Calibri"/>
              </a:rPr>
              <a:t>LEILÃO na Lei 14.133/2021:</a:t>
            </a:r>
          </a:p>
        </p:txBody>
      </p:sp>
    </p:spTree>
    <p:extLst>
      <p:ext uri="{BB962C8B-B14F-4D97-AF65-F5344CB8AC3E}">
        <p14:creationId xmlns:p14="http://schemas.microsoft.com/office/powerpoint/2010/main" val="37393931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D3EEEF63-4465-68FE-0DDF-1044664D771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D2001A05-AE84-B32F-5AAC-11A215B21FE0}"/>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D3494FE5-03D2-42CF-3D33-24AF0EF361CA}"/>
              </a:ext>
            </a:extLst>
          </p:cNvPr>
          <p:cNvSpPr/>
          <p:nvPr/>
        </p:nvSpPr>
        <p:spPr>
          <a:xfrm>
            <a:off x="106669" y="684096"/>
            <a:ext cx="8435163" cy="3238923"/>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3º Além da divulgação no sítio eletrônico oficial, o edital do leilão será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afixado em local de ampla circulação de pessoas na sede da Administração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 poderá, ainda, ser divulgado por outros meios necessários para ampliar a publicidade e a competitividade da licitação.</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4º O leilão não exigirá registro cadastral prévio, não terá fase de habilitação e deverá ser homologado assim que concluída a fase de lances, superada a fase recursal e efetivado o pagamento pelo licitante vencedor, na forma definida no edital.</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3" name="CaixaDeTexto 2">
            <a:extLst>
              <a:ext uri="{FF2B5EF4-FFF2-40B4-BE49-F238E27FC236}">
                <a16:creationId xmlns:a16="http://schemas.microsoft.com/office/drawing/2014/main" id="{4FC1C621-FEE8-F9B1-325E-A88E866CB2D2}"/>
              </a:ext>
            </a:extLst>
          </p:cNvPr>
          <p:cNvSpPr txBox="1"/>
          <p:nvPr/>
        </p:nvSpPr>
        <p:spPr>
          <a:xfrm>
            <a:off x="2008515" y="157382"/>
            <a:ext cx="4631472" cy="36933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pt-BR" sz="1800" b="1" dirty="0">
                <a:latin typeface="Calibri"/>
                <a:cs typeface="Calibri"/>
                <a:sym typeface="Calibri"/>
              </a:rPr>
              <a:t>LEILÃO na Lei 14.133/2021:</a:t>
            </a:r>
          </a:p>
        </p:txBody>
      </p:sp>
    </p:spTree>
    <p:extLst>
      <p:ext uri="{BB962C8B-B14F-4D97-AF65-F5344CB8AC3E}">
        <p14:creationId xmlns:p14="http://schemas.microsoft.com/office/powerpoint/2010/main" val="3601405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845C7F1-25F8-CA17-1C06-F971040BB65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CF0CE323-0E33-8226-EBDD-B1DC02D1A2FE}"/>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1E252FE-26FB-F30D-73F5-5A7C214C6229}"/>
              </a:ext>
            </a:extLst>
          </p:cNvPr>
          <p:cNvSpPr/>
          <p:nvPr/>
        </p:nvSpPr>
        <p:spPr>
          <a:xfrm>
            <a:off x="99237" y="555634"/>
            <a:ext cx="8435163" cy="3341515"/>
          </a:xfrm>
          <a:prstGeom prst="rect">
            <a:avLst/>
          </a:prstGeom>
          <a:noFill/>
          <a:ln>
            <a:noFill/>
          </a:ln>
        </p:spPr>
        <p:txBody>
          <a:bodyPr spcFirstLastPara="1" wrap="square" lIns="91425" tIns="45700" rIns="91425" bIns="45700" anchor="t" anchorCtr="0">
            <a:spAutoFit/>
          </a:bodyPr>
          <a:lstStyle/>
          <a:p>
            <a:pPr algn="ct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SISTEMA LEILÃO ELETRÔNICO (Decreto nº 9.745/2019)</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1º Esta Instrução Normativa regulamenta a licitação na modalidade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leilão, na forma eletrônica,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para a alienação de bens imóveis ou de bens móveis inservíveis ou legalmente apreendidos, de que trata a Lei nº 14.133, de 1º de abril de 2021, e institui o Sistema de Leilão Eletrônico, no âmbito da Administração Pública federal direta, autárquica e fundacional</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43131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8"/>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81" name="Google Shape;81;p8"/>
          <p:cNvSpPr/>
          <p:nvPr/>
        </p:nvSpPr>
        <p:spPr>
          <a:xfrm>
            <a:off x="1392110" y="1048271"/>
            <a:ext cx="61182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82" name="Google Shape;82;p8"/>
          <p:cNvSpPr/>
          <p:nvPr/>
        </p:nvSpPr>
        <p:spPr>
          <a:xfrm>
            <a:off x="1392110" y="313121"/>
            <a:ext cx="61182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pt-BR" sz="1800" b="1" i="0" u="sng" strike="noStrike" cap="none">
                <a:solidFill>
                  <a:srgbClr val="000000"/>
                </a:solidFill>
                <a:latin typeface="Arial"/>
                <a:ea typeface="Arial"/>
                <a:cs typeface="Arial"/>
                <a:sym typeface="Arial"/>
              </a:rPr>
              <a:t>PERGUNTAS PARA REFLEXÃO</a:t>
            </a:r>
            <a:endParaRPr/>
          </a:p>
          <a:p>
            <a:pPr marL="0" marR="0" lvl="0" indent="0" algn="ctr" rtl="0">
              <a:lnSpc>
                <a:spcPct val="100000"/>
              </a:lnSpc>
              <a:spcBef>
                <a:spcPts val="0"/>
              </a:spcBef>
              <a:spcAft>
                <a:spcPts val="0"/>
              </a:spcAft>
              <a:buClr>
                <a:srgbClr val="000000"/>
              </a:buClr>
              <a:buSzPts val="1600"/>
              <a:buFont typeface="Arial"/>
              <a:buNone/>
            </a:pPr>
            <a:endParaRPr sz="1800" b="1" i="0" u="sng"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2400" b="0" i="0" u="none" strike="noStrike" cap="none">
              <a:solidFill>
                <a:srgbClr val="0D0D0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2400" b="0" i="0" u="none" strike="noStrike" cap="none">
              <a:solidFill>
                <a:srgbClr val="0D0D0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2400" b="0" i="0" u="none" strike="noStrike" cap="none">
              <a:solidFill>
                <a:srgbClr val="0D0D0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pt-BR" sz="4000" b="0" i="0" u="none" strike="noStrike" cap="none">
                <a:solidFill>
                  <a:srgbClr val="0D0D0D"/>
                </a:solidFill>
                <a:latin typeface="Arial"/>
                <a:ea typeface="Arial"/>
                <a:cs typeface="Arial"/>
                <a:sym typeface="Arial"/>
              </a:rPr>
              <a:t>Resposta: conhecimento</a:t>
            </a:r>
            <a:br>
              <a:rPr lang="pt-BR"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1A4F368F-9A99-71D4-3215-87FEB8C9F616}"/>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6ADD948D-6890-25FB-231E-4E583AE3EDE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003EE2F0-CE43-D204-A0C5-2FA370E63B6F}"/>
              </a:ext>
            </a:extLst>
          </p:cNvPr>
          <p:cNvSpPr/>
          <p:nvPr/>
        </p:nvSpPr>
        <p:spPr>
          <a:xfrm>
            <a:off x="84369" y="161624"/>
            <a:ext cx="8435163" cy="376265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Sistema de Leilão Eletrônico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2° O Sistema de Leilão Eletrônico constitui ferramenta informatizada integrante do Sistema de Compras do Governo Federal - </a:t>
            </a:r>
            <a:r>
              <a:rPr lang="pt-BR" sz="1800" b="1" u="sng" kern="100" dirty="0" err="1">
                <a:effectLst/>
                <a:latin typeface="Calibri" panose="020F0502020204030204" pitchFamily="34" charset="0"/>
                <a:ea typeface="Calibri" panose="020F0502020204030204" pitchFamily="34" charset="0"/>
                <a:cs typeface="Times New Roman" panose="02020603050405020304" pitchFamily="18" charset="0"/>
              </a:rPr>
              <a:t>Comprasnet</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 4.0</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disponibilizada pela Secretaria de Gestão da Secretaria Especial de Desburocratização, Gestão e Governo Digital do Ministério da Economia, para a realização da licitação, na modalidade leilão, para a alienação de bens imóveis ou de bens móveis inservíveis ou legalmente apreendidos.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1º Deverão ser observados os procedimentos estabelecidos no Manual do Sistema de Leilão Eletrônico, disponível no Portal de Compras do Governo Federal, para acesso ao sistema e operacionalização.</a:t>
            </a:r>
          </a:p>
        </p:txBody>
      </p:sp>
    </p:spTree>
    <p:extLst>
      <p:ext uri="{BB962C8B-B14F-4D97-AF65-F5344CB8AC3E}">
        <p14:creationId xmlns:p14="http://schemas.microsoft.com/office/powerpoint/2010/main" val="1563940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FBDAA97-C2F5-D0AC-17CD-8CB177720281}"/>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91725A0A-3856-A656-2C6F-CA70137C0625}"/>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77F33B48-F3EB-B758-AA23-F5291B66B2F6}"/>
              </a:ext>
            </a:extLst>
          </p:cNvPr>
          <p:cNvSpPr/>
          <p:nvPr/>
        </p:nvSpPr>
        <p:spPr>
          <a:xfrm>
            <a:off x="99237" y="555634"/>
            <a:ext cx="8435163" cy="2942560"/>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2º Os órgãos e entidades da Administração Pública não integrantes do Sistema de Serviços Gerais - </a:t>
            </a:r>
            <a:r>
              <a:rPr lang="pt-BR" sz="1800" kern="100" dirty="0" err="1">
                <a:effectLst/>
                <a:latin typeface="Calibri" panose="020F0502020204030204" pitchFamily="34" charset="0"/>
                <a:ea typeface="Calibri" panose="020F0502020204030204" pitchFamily="34" charset="0"/>
                <a:cs typeface="Times New Roman" panose="02020603050405020304" pitchFamily="18" charset="0"/>
              </a:rPr>
              <a:t>Sisg</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no âmbito da União, Estados, Distrito Federal 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Municípios, interessados em utilizar o Sistema de Leilão Eletrônico de que trata esta Instrução Normativa, poderão celebrar Termo de Acesso ao </a:t>
            </a:r>
            <a:r>
              <a:rPr lang="pt-BR" sz="1800" b="1" u="sng" kern="100" dirty="0" err="1">
                <a:effectLst/>
                <a:latin typeface="Calibri" panose="020F0502020204030204" pitchFamily="34" charset="0"/>
                <a:ea typeface="Calibri" panose="020F0502020204030204" pitchFamily="34" charset="0"/>
                <a:cs typeface="Times New Roman" panose="02020603050405020304" pitchFamily="18" charset="0"/>
              </a:rPr>
              <a:t>Comprasnet</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 4.0,</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conforme disposto na Portaria nº 355, de 9 de agosto de 2019.  </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830826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20B4B87-9351-97A2-55E9-9EF5D5427E4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5839F06F-269D-26D8-1ED0-D4C5C55D4B1B}"/>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07D47D09-928F-11EB-42E1-C18C928BB072}"/>
              </a:ext>
            </a:extLst>
          </p:cNvPr>
          <p:cNvSpPr/>
          <p:nvPr/>
        </p:nvSpPr>
        <p:spPr>
          <a:xfrm>
            <a:off x="240486" y="141248"/>
            <a:ext cx="8435163" cy="397925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DO PROCEDIMENTO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Etapas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6º A realização do leilão, na forma eletrônica, observará as seguintes etapas sucessivas:</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 - publicação do edital;</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 - abertura da sessão pública e envio de lances;</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III - julgamento;</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IV - recursal;</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V - pagamento pelo licitante vencedor; e</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VI - homologação.</a:t>
            </a:r>
          </a:p>
        </p:txBody>
      </p:sp>
    </p:spTree>
    <p:extLst>
      <p:ext uri="{BB962C8B-B14F-4D97-AF65-F5344CB8AC3E}">
        <p14:creationId xmlns:p14="http://schemas.microsoft.com/office/powerpoint/2010/main" val="2164672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848E3DF-3B46-23D7-D3B0-C50EF717A75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A9BBAF85-541C-4D0D-4276-1CBBB05A1FC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DC3835EE-B982-3054-E58C-6CB6D0BCF2EF}"/>
              </a:ext>
            </a:extLst>
          </p:cNvPr>
          <p:cNvSpPr/>
          <p:nvPr/>
        </p:nvSpPr>
        <p:spPr>
          <a:xfrm>
            <a:off x="99237" y="555634"/>
            <a:ext cx="8435163" cy="234983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Critério de julgamento das propostas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7º O critério de julgamento empregado na seleção da proposta mais vantajosa para a Administração será o 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maior lance, </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devendo constar obrigatoriamente do edital, conforme disposto no inciso V do art. 8º.</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97469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BA246E02-DBDA-2D8D-067A-058FAD1AD2DA}"/>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04A88A39-DF31-AB31-FDBA-5A238A373A87}"/>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039A1225-49DF-8019-DF2F-E1A9CB882F27}"/>
              </a:ext>
            </a:extLst>
          </p:cNvPr>
          <p:cNvSpPr/>
          <p:nvPr/>
        </p:nvSpPr>
        <p:spPr>
          <a:xfrm>
            <a:off x="99237" y="555634"/>
            <a:ext cx="8435163" cy="453838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Divulgação</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9º O leilão será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precedido da divulgação do edital no </a:t>
            </a:r>
            <a:r>
              <a:rPr lang="pt-BR" sz="1800" b="1" u="sng" kern="100" dirty="0" err="1">
                <a:effectLst/>
                <a:latin typeface="Calibri" panose="020F0502020204030204" pitchFamily="34" charset="0"/>
                <a:ea typeface="Calibri" panose="020F0502020204030204" pitchFamily="34" charset="0"/>
                <a:cs typeface="Times New Roman" panose="02020603050405020304" pitchFamily="18" charset="0"/>
              </a:rPr>
              <a:t>Comprasnet</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 4.0 e no Portal Nacional de Contratações Públicas - PNCP</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com as informações constantes do art. 8º.</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Parágrafo único. Além da divulgação de que trata o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caput</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 edital será afixado em local de ampla circulação de pessoas na sede da Administração e poderá, ainda, ser divulgado por outros meios necessários para ampliar a publicidade e a competitividade da licitação.</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30483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64DD4876-0615-FA5A-457C-81880360C1FE}"/>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16488C9-7851-5EEC-138F-A907190EBFF2}"/>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55B63A20-5E49-76BA-567B-FB739EF21493}"/>
              </a:ext>
            </a:extLst>
          </p:cNvPr>
          <p:cNvSpPr/>
          <p:nvPr/>
        </p:nvSpPr>
        <p:spPr>
          <a:xfrm>
            <a:off x="99237" y="555634"/>
            <a:ext cx="8435163" cy="4230605"/>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DO CREDENCIAMENTO NO SISTEMA</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10 O licitante interessado em participar do leilão eletrônico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deverá se credenciar previamente no </a:t>
            </a:r>
            <a:r>
              <a:rPr lang="pt-BR" sz="1800" b="1" u="sng" kern="100" dirty="0" err="1">
                <a:effectLst/>
                <a:latin typeface="Calibri" panose="020F0502020204030204" pitchFamily="34" charset="0"/>
                <a:ea typeface="Calibri" panose="020F0502020204030204" pitchFamily="34" charset="0"/>
                <a:cs typeface="Times New Roman" panose="02020603050405020304" pitchFamily="18" charset="0"/>
              </a:rPr>
              <a:t>Comprasnet</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 4.0, nos termos do disposto no § 1º do art. 2º, no prazo máximo de 24 (vinte e quatro) horas antes da abertura do leilão eletrônico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Parágrafo único. O credenciamento de que trata o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caput</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constitui requisito indispensável para a participação na licitação, responsabilizando-se o licitante por qualquer transação efetuada diretamente ou por seu representante no Sistema de Leilão Eletrônico, não cabendo ao provedor do Sistema ou ao órgão ou entidade promotora da licitação a responsabilidade por eventuais danos decorrentes de uso indevido da senha, ainda que por terceiros não autorizados.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37802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8CEEEBB4-EA14-8298-6386-D31271FB3F1A}"/>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F16E1A73-BB37-BB2D-8FE7-86594270681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5DAC268C-771D-8BD8-B044-24E9967EC15D}"/>
              </a:ext>
            </a:extLst>
          </p:cNvPr>
          <p:cNvSpPr/>
          <p:nvPr/>
        </p:nvSpPr>
        <p:spPr>
          <a:xfrm>
            <a:off x="99237" y="555634"/>
            <a:ext cx="8435163" cy="3169930"/>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11 O licitante, após a divulgação do edital, encaminhará,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exclusivamente por meio do Sistema de Leilão Eletrônico,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a proposta inicial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até a data e o horário estabelecidos para abertura da sessão pública do leilão eletrônico, devendo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ainda, declarar em campo próprio do sistema, as seguintes informações: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 - a inexistência de fato impeditivo para licitar ou contratar com a Administração Pública;</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 - o pleno conhecimento e aceitação das regras e das condições gerais constantes do edital; e</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III - a responsabilidade pelas transações que forem efetuadas no sistema, assumindo como firmes e verdadeiras.</a:t>
            </a:r>
          </a:p>
        </p:txBody>
      </p:sp>
    </p:spTree>
    <p:extLst>
      <p:ext uri="{BB962C8B-B14F-4D97-AF65-F5344CB8AC3E}">
        <p14:creationId xmlns:p14="http://schemas.microsoft.com/office/powerpoint/2010/main" val="1748558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9A466E5-29E0-C1FA-55A4-30AD251B855B}"/>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19E9AE61-56E8-6C9A-75C5-CC04F02FF022}"/>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4D0318E1-4669-044E-DD88-4519A14F5762}"/>
              </a:ext>
            </a:extLst>
          </p:cNvPr>
          <p:cNvSpPr/>
          <p:nvPr/>
        </p:nvSpPr>
        <p:spPr>
          <a:xfrm>
            <a:off x="99237" y="555634"/>
            <a:ext cx="8435163" cy="443578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DA ABERTURA DO PROCEDIMENTO E DO ENVIO DE LANCES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Abertura</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14.  A partir da data e horário estabelecidos, o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procedimento será automaticamente aberto pelo sistema para o envio de lances públicos e sucessivos por período</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 nunca inferior a 6 (seis) horas ou de, no máximo, de 10 (dez) horas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exclusivamente por meio do sistema eletrônico.</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Parágrafo único. Imediatamente após o encerramento do prazo estabelecido no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caput</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 procedimento será encerrado e o sistema ordenará e divulgará os lances em ordem decrescente de classificação.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45419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76BE92B0-F280-5C30-54BA-9F8E5DC3FF61}"/>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FDA7C136-388E-489C-2812-D732B5EAA1A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7C3A22DB-6252-9221-EF75-FE36A91487B5}"/>
              </a:ext>
            </a:extLst>
          </p:cNvPr>
          <p:cNvSpPr/>
          <p:nvPr/>
        </p:nvSpPr>
        <p:spPr>
          <a:xfrm>
            <a:off x="99237" y="555634"/>
            <a:ext cx="8435163" cy="4283055"/>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Envio de lances</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15. O licitante somente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poderá oferecer valor superior ao último lance por ele ofertado e registrado pelo sistema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observado, se houver, o intervalo mínimo de diferença de valores ou de percentuais entre os lances, que incidirá tanto em relação aos lances intermediários quanto em relação ao lance que cobrir a melhor oferta.</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1º Havendo lances iguais ao maior já ofertado, prevalecerá aquele que for recebido e registrado primeiro no sistema.</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2º O licitante poderá oferecer lances sucessivos, desde que superior ao último por ele ofertado e registrado pelo sistema.</a:t>
            </a: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194745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F18A190B-7BEE-3256-0388-3862A1F3F45E}"/>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5EFF7B39-C669-4C2A-44C1-04177FA4991D}"/>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5F6B895-E7CB-E9B9-EB1B-4627B4501018}"/>
              </a:ext>
            </a:extLst>
          </p:cNvPr>
          <p:cNvSpPr/>
          <p:nvPr/>
        </p:nvSpPr>
        <p:spPr>
          <a:xfrm>
            <a:off x="225617" y="882736"/>
            <a:ext cx="8435163" cy="1482417"/>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16. Durante o procedimento, os licitantes serão informados, em tempo real, do valor do maior lance registrado, vedada a identificação do fornecedor.</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17. O licitante será imediatamente informado pelo sistema do recebimento de seu lance.</a:t>
            </a:r>
          </a:p>
        </p:txBody>
      </p:sp>
    </p:spTree>
    <p:extLst>
      <p:ext uri="{BB962C8B-B14F-4D97-AF65-F5344CB8AC3E}">
        <p14:creationId xmlns:p14="http://schemas.microsoft.com/office/powerpoint/2010/main" val="362581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g1f2ca59f451_0_3"/>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88" name="Google Shape;88;g1f2ca59f451_0_3"/>
          <p:cNvSpPr/>
          <p:nvPr/>
        </p:nvSpPr>
        <p:spPr>
          <a:xfrm>
            <a:off x="1555700" y="1494450"/>
            <a:ext cx="5921100" cy="107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pt-BR" sz="2500" b="1" i="0" u="none" strike="noStrike" cap="none">
                <a:solidFill>
                  <a:schemeClr val="dk1"/>
                </a:solidFill>
                <a:latin typeface="Arial"/>
                <a:ea typeface="Arial"/>
                <a:cs typeface="Arial"/>
                <a:sym typeface="Arial"/>
              </a:rPr>
              <a:t>Olhar para o futuro da Administração Pública é o segredo</a:t>
            </a:r>
            <a:br>
              <a:rPr lang="pt-BR" sz="1600" b="0" i="0" u="none" strike="noStrike" cap="none">
                <a:solidFill>
                  <a:schemeClr val="dk1"/>
                </a:solidFill>
                <a:latin typeface="Arial"/>
                <a:ea typeface="Arial"/>
                <a:cs typeface="Arial"/>
                <a:sym typeface="Arial"/>
              </a:rPr>
            </a:br>
            <a:endParaRPr sz="16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br>
              <a:rPr lang="pt-BR" sz="1600" b="1" i="0" u="none" strike="noStrike" cap="none">
                <a:solidFill>
                  <a:srgbClr val="000000"/>
                </a:solidFill>
                <a:latin typeface="Arial"/>
                <a:ea typeface="Arial"/>
                <a:cs typeface="Arial"/>
                <a:sym typeface="Arial"/>
              </a:rPr>
            </a:b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80E7751-24ED-85E2-5CE4-0A6870571C0C}"/>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631BBDE5-30FA-D5FF-58B5-8F67B35B0197}"/>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1B6A32D-4E6C-6F56-05C0-B7C8A93631F2}"/>
              </a:ext>
            </a:extLst>
          </p:cNvPr>
          <p:cNvSpPr/>
          <p:nvPr/>
        </p:nvSpPr>
        <p:spPr>
          <a:xfrm>
            <a:off x="76935" y="94717"/>
            <a:ext cx="8435163" cy="5468508"/>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Julgamento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18.  Encerrado o procedimento de envio de lances, nos termos do art. 14, o leiloeiro ou o servidor designado realizará a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verificação da conformidade da proposta, devendo considerar vencedor aquele licitante que ofertou o maior lance</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observado o preço mínimo pelo qual poderá ser alienado o bem ou desde que maior que o mínimo estipulado pela Administração para arrematação.</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19. Definido o resultado do julgamento, o órgão ou a entidade poderá negociar condições mais vantajosas com o primeiro colocado, por meio do sistema, quando a sua proposta permanecer abaixo do preço mínimo estipulado pela Administração para arrematação.</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Parágrafo único. Concluída a negociação, se couber, o resultado será registrado na ata do procedimento de licitação, devendo esta ser anexada aos autos do processo de contratação.</a:t>
            </a: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73065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69695ACC-02BF-EF76-75D4-26A1C39ABB90}"/>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EC378DAD-EEB9-2A0E-A189-74E7EA0FD72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4A37A0C8-40E7-BA7C-3CA4-65C0EB2B91A0}"/>
              </a:ext>
            </a:extLst>
          </p:cNvPr>
          <p:cNvSpPr/>
          <p:nvPr/>
        </p:nvSpPr>
        <p:spPr>
          <a:xfrm>
            <a:off x="99237" y="555634"/>
            <a:ext cx="8435163" cy="3535286"/>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20.  A negociação poderá ser feita com os demais licitantes classificados, exclusivamente por meio do sistema, respeitada a ordem de classificação, quando o primeiro colocado, mesmo após a negociação, for desclassificado em razão de sua proposta permanecer abaixo do preço mínimo estipulado pela Administração para arrematação, observado o disposto no parágrafo único do art. 17.</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21.</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 Na hipótese de venda de bens imóveis, será concedido direito de preferência ao licitante que, submetendo-se a todas as regras do edital, comprove a ocupação do imóvel objeto da licitação.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722196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8E0FD8B5-A526-BE09-2212-D8A0CB378F26}"/>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4570E41-EF1E-300B-3091-052A9C31D63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8A5E0336-DF07-5A56-E943-966C1600927D}"/>
              </a:ext>
            </a:extLst>
          </p:cNvPr>
          <p:cNvSpPr/>
          <p:nvPr/>
        </p:nvSpPr>
        <p:spPr>
          <a:xfrm>
            <a:off x="188447" y="273137"/>
            <a:ext cx="8435163" cy="4732152"/>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DO RECURSO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Intenção de recorrer e prazo para recurso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22.  Declarado o vencedor, qualquer licitante poderá, durante o prazo concedido na sessão pública, de forma imediata, em campo próprio do sistema, manifestar sua intenção de recorrer, sob pena de preclusão.</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1º As razões do recurso de que trata o</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 caput</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deverão ser apresentadas no prazo de 3 (três) dias úteis.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2º Os demais licitantes ficarão intimados para, se desejarem, apresentar suas contrarrazões, no prazo de 3 (três) dias úteis, contado da data final do prazo do recorrente, assegurada vista imediata dos elementos indispensáveis à defesa dos seus interesses.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39712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77071DC2-A4F9-8ABE-0207-A84D16637F03}"/>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F3BD9F62-4EDC-A0C6-A8C1-79105EC0A5F2}"/>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51ADF9D0-98E6-1251-C26E-6BDF74632792}"/>
              </a:ext>
            </a:extLst>
          </p:cNvPr>
          <p:cNvSpPr/>
          <p:nvPr/>
        </p:nvSpPr>
        <p:spPr>
          <a:xfrm>
            <a:off x="99237" y="555634"/>
            <a:ext cx="8435163" cy="318878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3º A ausência de manifestação imediata e motivada do licitante quanto à intenção de recorrer, nos termos do disposto no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caput</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importará na decadência desse direito, e o leiloeiro ou servidor designado estará autorizado a adjudicar o objeto ao licitante declarado vencedor.</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4º O acolhimento do recurso importará na invalidação apenas dos atos que não podem ser aproveitados. </a:t>
            </a: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887182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A0970760-7C27-907C-D797-C9F5E1A291C8}"/>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41F5DBE6-2F12-337E-1435-A124FBBAA74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0FF553A8-6618-4928-3EA2-8AAB81CFAB0E}"/>
              </a:ext>
            </a:extLst>
          </p:cNvPr>
          <p:cNvSpPr/>
          <p:nvPr/>
        </p:nvSpPr>
        <p:spPr>
          <a:xfrm>
            <a:off x="143842" y="205674"/>
            <a:ext cx="8435163" cy="473215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DO PAGAMENTO</a:t>
            </a:r>
          </a:p>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Pagamento pelo arrematante</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23. Após a declaração do vencedor, o leiloeiro ou o servidor designado, por meio do sistema, emitirá Guia de Recolhimento da União - GRU, para que aquele imediatamente proceda ao pagamento do bem e o arremate, salvo disposição diversa em edital, arrematação a prazo ou outra forma prevista em lei ou regulamentação específica.</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1º O arrematante enviará o comprovante de pagamento ao leiloeiro ou ao servidor designado, por meio do sistema.</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2º Não sendo realizado o pagamento pelo arrematante, o leiloeiro ou o servidor designado examinará os lances imediatamente subsequentes e assim sucessivamente, na ordem de classificação, até a apuração de uma proposta que atenda à Administração.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625389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AE56D8D9-4D19-DA8A-58A2-BEDD56E6A3EA}"/>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07BBF333-A8DF-62BB-4125-80D506E75EEE}"/>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EABDEBD4-4BAC-E3DA-3E6F-36D67797BFEF}"/>
              </a:ext>
            </a:extLst>
          </p:cNvPr>
          <p:cNvSpPr/>
          <p:nvPr/>
        </p:nvSpPr>
        <p:spPr>
          <a:xfrm>
            <a:off x="99237" y="555634"/>
            <a:ext cx="8435163" cy="234983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Homologação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24. Encerradas a etapas de recurso e pagamento, o processo será encaminhado à autoridade superior para homologação do procedimento, observado, no que couber, o disposto no art. 71 da Lei nº 14.133, de 2021.</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164944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1C0DDA58-67E3-1739-E8F5-357934F435CC}"/>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59A9AAC0-1227-209F-C28B-1DDF2BDF3288}"/>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50024F4-D2A6-38F3-00EF-E207D67BFFC2}"/>
              </a:ext>
            </a:extLst>
          </p:cNvPr>
          <p:cNvSpPr/>
          <p:nvPr/>
        </p:nvSpPr>
        <p:spPr>
          <a:xfrm>
            <a:off x="121539" y="191361"/>
            <a:ext cx="8435163" cy="5131108"/>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Órgão ou entidade promotora do leilão</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Art. 8º O órgão ou entidade deverá inserir no sistema as seguintes informações para a realização do leilão:</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 - a descrição do(s) bem(</a:t>
            </a:r>
            <a:r>
              <a:rPr lang="pt-BR" sz="1800" kern="100" dirty="0" err="1">
                <a:effectLst/>
                <a:latin typeface="Calibri" panose="020F0502020204030204" pitchFamily="34" charset="0"/>
                <a:ea typeface="Calibri" panose="020F0502020204030204" pitchFamily="34" charset="0"/>
                <a:cs typeface="Times New Roman" panose="02020603050405020304" pitchFamily="18" charset="0"/>
              </a:rPr>
              <a:t>ns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com suas características, e, no caso de imóvel, sua situação e suas divisas, com remissão à matrícula e aos registros;</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 - o valor pelo qual o(s) bem(</a:t>
            </a:r>
            <a:r>
              <a:rPr lang="pt-BR" sz="1800" kern="100" dirty="0" err="1">
                <a:effectLst/>
                <a:latin typeface="Calibri" panose="020F0502020204030204" pitchFamily="34" charset="0"/>
                <a:ea typeface="Calibri" panose="020F0502020204030204" pitchFamily="34" charset="0"/>
                <a:cs typeface="Times New Roman" panose="02020603050405020304" pitchFamily="18" charset="0"/>
              </a:rPr>
              <a:t>ns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foi(</a:t>
            </a:r>
            <a:r>
              <a:rPr lang="pt-BR" sz="1800" kern="100" dirty="0" err="1">
                <a:effectLst/>
                <a:latin typeface="Calibri" panose="020F0502020204030204" pitchFamily="34" charset="0"/>
                <a:ea typeface="Calibri" panose="020F0502020204030204" pitchFamily="34" charset="0"/>
                <a:cs typeface="Times New Roman" panose="02020603050405020304" pitchFamily="18" charset="0"/>
              </a:rPr>
              <a:t>ram</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avaliado(s), o preço mínimo pelo qual poderá ser alienado, as condições de pagamento e, se for o caso, a comissão do leiloeiro designado;</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III - a indicação do lugar onde estiverem os móveis, os veículos e os semoventes, se couber;</a:t>
            </a: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IV - a especificação de eventuais ônus, gravames ou pendências existentes sobre os bens a serem leiloados.</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982792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B699423-D1F7-0DF4-DC47-955172B11BA8}"/>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C01DC059-1C7A-1A8A-5DE2-08C0ED58C685}"/>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A9D52934-13F1-F963-980B-23CE1494AF0F}"/>
              </a:ext>
            </a:extLst>
          </p:cNvPr>
          <p:cNvSpPr/>
          <p:nvPr/>
        </p:nvSpPr>
        <p:spPr>
          <a:xfrm>
            <a:off x="99237" y="555634"/>
            <a:ext cx="8435163" cy="304515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V - o critério de julgamento das propostas pelo maior lance;</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VI - o intervalo mínimo de diferença de valores ou de percentuais entre os lances, quando necessário, que incidirá tanto em relação aos lances intermediários quanto em relação ao lance que cobrir a melhor oferta;</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VII - a data e o horário de sua realização, respeitado o horário comercial, e o endereço eletrônico onde ocorrerá o procedimento.</a:t>
            </a: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850805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D5635AC-7453-8473-B9DC-F12E253B9CEA}"/>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DC5D76E8-9E58-4369-57F8-688B0464FCA0}"/>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A767D622-2315-1283-8439-7D61AF7317A8}"/>
              </a:ext>
            </a:extLst>
          </p:cNvPr>
          <p:cNvSpPr/>
          <p:nvPr/>
        </p:nvSpPr>
        <p:spPr>
          <a:xfrm>
            <a:off x="354413" y="1261878"/>
            <a:ext cx="8435163" cy="219710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Parágrafo único. O prazo fixado para abertura do leilão e envio de lances, de que trata o Capítulo IV, não será inferior a 15 (quinze) dias úteis, contados a partir da data de divulgação do edital.</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2" name="Google Shape;182;p14">
            <a:extLst>
              <a:ext uri="{FF2B5EF4-FFF2-40B4-BE49-F238E27FC236}">
                <a16:creationId xmlns:a16="http://schemas.microsoft.com/office/drawing/2014/main" id="{A42C4522-D168-E1DD-E956-09827A14F79B}"/>
              </a:ext>
            </a:extLst>
          </p:cNvPr>
          <p:cNvSpPr/>
          <p:nvPr/>
        </p:nvSpPr>
        <p:spPr>
          <a:xfrm>
            <a:off x="99237" y="555634"/>
            <a:ext cx="8435163" cy="14824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BR" sz="1800" b="1" i="0" u="none" strike="noStrike" cap="none" dirty="0">
                <a:solidFill>
                  <a:srgbClr val="000000"/>
                </a:solidFill>
                <a:latin typeface="Calibri"/>
                <a:ea typeface="Calibri"/>
                <a:cs typeface="Calibri"/>
                <a:sym typeface="Calibri"/>
              </a:rPr>
              <a:t>PRAZO MÍNIMO</a:t>
            </a:r>
            <a:endParaRPr dirty="0"/>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116636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3">
          <a:extLst>
            <a:ext uri="{FF2B5EF4-FFF2-40B4-BE49-F238E27FC236}">
              <a16:creationId xmlns:a16="http://schemas.microsoft.com/office/drawing/2014/main" id="{2B3DB366-3A31-983F-8198-FD95122D6C88}"/>
            </a:ext>
          </a:extLst>
        </p:cNvPr>
        <p:cNvGrpSpPr/>
        <p:nvPr/>
      </p:nvGrpSpPr>
      <p:grpSpPr>
        <a:xfrm>
          <a:off x="0" y="0"/>
          <a:ext cx="0" cy="0"/>
          <a:chOff x="0" y="0"/>
          <a:chExt cx="0" cy="0"/>
        </a:xfrm>
      </p:grpSpPr>
      <p:pic>
        <p:nvPicPr>
          <p:cNvPr id="154" name="Google Shape;154;p10">
            <a:extLst>
              <a:ext uri="{FF2B5EF4-FFF2-40B4-BE49-F238E27FC236}">
                <a16:creationId xmlns:a16="http://schemas.microsoft.com/office/drawing/2014/main" id="{FFFAC486-67A9-3708-3D07-04A03C59CE44}"/>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5" name="Google Shape;155;p10">
            <a:extLst>
              <a:ext uri="{FF2B5EF4-FFF2-40B4-BE49-F238E27FC236}">
                <a16:creationId xmlns:a16="http://schemas.microsoft.com/office/drawing/2014/main" id="{F48BA80C-0321-3645-E123-2812788AAE33}"/>
              </a:ext>
            </a:extLst>
          </p:cNvPr>
          <p:cNvSpPr txBox="1"/>
          <p:nvPr/>
        </p:nvSpPr>
        <p:spPr>
          <a:xfrm>
            <a:off x="692668" y="310016"/>
            <a:ext cx="7317019" cy="3233227"/>
          </a:xfrm>
          <a:prstGeom prst="rect">
            <a:avLst/>
          </a:prstGeom>
          <a:noFill/>
          <a:ln>
            <a:noFill/>
          </a:ln>
        </p:spPr>
        <p:txBody>
          <a:bodyPr spcFirstLastPara="1" wrap="square" lIns="91425" tIns="91425" rIns="91425" bIns="91425" anchor="t" anchorCtr="0">
            <a:spAutoFit/>
          </a:bodyPr>
          <a:lstStyle/>
          <a:p>
            <a:pPr>
              <a:lnSpc>
                <a:spcPct val="107000"/>
              </a:lnSpc>
              <a:spcAft>
                <a:spcPts val="800"/>
              </a:spcAft>
            </a:pPr>
            <a:endParaRPr lang="pt-BR" sz="2800" b="1" dirty="0">
              <a:solidFill>
                <a:srgbClr val="FF6C00"/>
              </a:solidFill>
            </a:endParaRPr>
          </a:p>
          <a:p>
            <a:pPr>
              <a:lnSpc>
                <a:spcPct val="107000"/>
              </a:lnSpc>
              <a:spcAft>
                <a:spcPts val="800"/>
              </a:spcAft>
            </a:pPr>
            <a:r>
              <a:rPr lang="pt-BR" sz="2800" b="1" dirty="0">
                <a:solidFill>
                  <a:srgbClr val="FF6C00"/>
                </a:solidFill>
              </a:rPr>
              <a:t>EXCEÇÃO A REALIZAÇÃO DE LICITAÇÃO</a:t>
            </a:r>
          </a:p>
          <a:p>
            <a:pPr>
              <a:lnSpc>
                <a:spcPct val="107000"/>
              </a:lnSpc>
              <a:spcAft>
                <a:spcPts val="800"/>
              </a:spcAft>
            </a:pPr>
            <a:endParaRPr lang="pt-BR" sz="2800" b="1" dirty="0">
              <a:solidFill>
                <a:srgbClr val="FF6C00"/>
              </a:solidFill>
            </a:endParaRPr>
          </a:p>
          <a:p>
            <a:pPr>
              <a:lnSpc>
                <a:spcPct val="107000"/>
              </a:lnSpc>
              <a:spcAft>
                <a:spcPts val="800"/>
              </a:spcAft>
            </a:pPr>
            <a:r>
              <a:rPr lang="pt-BR" sz="2800" b="1" dirty="0">
                <a:solidFill>
                  <a:srgbClr val="FF6C00"/>
                </a:solidFill>
              </a:rPr>
              <a:t> BEM BENS IMÓVEIS</a:t>
            </a:r>
          </a:p>
          <a:p>
            <a:pPr marL="0" marR="0" lvl="0" indent="0" algn="l" rtl="0">
              <a:lnSpc>
                <a:spcPct val="107000"/>
              </a:lnSpc>
              <a:spcBef>
                <a:spcPts val="0"/>
              </a:spcBef>
              <a:spcAft>
                <a:spcPts val="800"/>
              </a:spcAft>
              <a:buNone/>
            </a:pPr>
            <a:endParaRPr lang="pt-BR" dirty="0"/>
          </a:p>
        </p:txBody>
      </p:sp>
    </p:spTree>
    <p:extLst>
      <p:ext uri="{BB962C8B-B14F-4D97-AF65-F5344CB8AC3E}">
        <p14:creationId xmlns:p14="http://schemas.microsoft.com/office/powerpoint/2010/main" val="1198285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g1f2ca59f451_0_10"/>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94" name="Google Shape;94;g1f2ca59f451_0_10"/>
          <p:cNvSpPr txBox="1"/>
          <p:nvPr/>
        </p:nvSpPr>
        <p:spPr>
          <a:xfrm>
            <a:off x="6539225" y="3137450"/>
            <a:ext cx="1871400" cy="144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dk2"/>
                </a:solidFill>
                <a:latin typeface="Arial"/>
                <a:ea typeface="Arial"/>
                <a:cs typeface="Arial"/>
                <a:sym typeface="Arial"/>
              </a:rPr>
              <a:t>https://diregional.com.br/alto-uruguai/colunistas/eixo-sociotecnologico</a:t>
            </a:r>
            <a:endParaRPr sz="1400" b="0" i="0" u="none" strike="noStrike" cap="none">
              <a:solidFill>
                <a:schemeClr val="dk2"/>
              </a:solidFill>
              <a:latin typeface="Arial"/>
              <a:ea typeface="Arial"/>
              <a:cs typeface="Arial"/>
              <a:sym typeface="Arial"/>
            </a:endParaRPr>
          </a:p>
        </p:txBody>
      </p:sp>
      <p:pic>
        <p:nvPicPr>
          <p:cNvPr id="95" name="Google Shape;95;g1f2ca59f451_0_10"/>
          <p:cNvPicPr preferRelativeResize="0"/>
          <p:nvPr/>
        </p:nvPicPr>
        <p:blipFill rotWithShape="1">
          <a:blip r:embed="rId4">
            <a:alphaModFix/>
          </a:blip>
          <a:srcRect/>
          <a:stretch/>
        </p:blipFill>
        <p:spPr>
          <a:xfrm>
            <a:off x="1655800" y="0"/>
            <a:ext cx="4815884" cy="5143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E3FB397-FBC3-7607-BD41-E02C9C515288}"/>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0FEF2D2B-EC01-AE15-B598-4501C8202CDA}"/>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203032CE-8F10-5A41-34B6-013CF0F958C7}"/>
              </a:ext>
            </a:extLst>
          </p:cNvPr>
          <p:cNvSpPr/>
          <p:nvPr/>
        </p:nvSpPr>
        <p:spPr>
          <a:xfrm>
            <a:off x="99237" y="555634"/>
            <a:ext cx="8435163" cy="344410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A dispensa de licitação para alienação de bens imóveis</a:t>
            </a: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maior parte dos dispositivos veiculados pelo art. 76 refere-se às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hipóteses de dispensa de licitação para alienação de bens imóveis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As diversas hipóteses relacionam-se com a configuração de situações em que não existe interesse estatal na obtenção de recursos econômicos como contrapartida da transferência da titularidade do bem para outrem.</a:t>
            </a:r>
          </a:p>
          <a:p>
            <a:pPr algn="just">
              <a:lnSpc>
                <a:spcPct val="107000"/>
              </a:lnSpc>
              <a:spcAft>
                <a:spcPts val="800"/>
              </a:spcAft>
            </a:pPr>
            <a:endParaRPr lang="pt-BR" sz="1800" kern="100" dirty="0">
              <a:latin typeface="Calibri" panose="020F0502020204030204" pitchFamily="34" charset="0"/>
              <a:ea typeface="Calibri" panose="020F0502020204030204" pitchFamily="34" charset="0"/>
              <a:cs typeface="Times New Roman" panose="02020603050405020304" pitchFamily="18" charset="0"/>
            </a:endParaRPr>
          </a:p>
          <a:p>
            <a:pPr marL="180340" marR="0" lvl="0" indent="361950" algn="just" rtl="0">
              <a:lnSpc>
                <a:spcPct val="100000"/>
              </a:lnSpc>
              <a:spcBef>
                <a:spcPts val="2250"/>
              </a:spcBef>
              <a:spcAft>
                <a:spcPts val="1125"/>
              </a:spcAft>
              <a:buNone/>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935373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96057C07-EB70-562E-68F2-2215C2277BF3}"/>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FCECD6FE-9082-3779-B0DB-0F51D42FCF1B}"/>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9E115739-20E0-3B20-CE9A-BA893186044A}"/>
              </a:ext>
            </a:extLst>
          </p:cNvPr>
          <p:cNvSpPr/>
          <p:nvPr/>
        </p:nvSpPr>
        <p:spPr>
          <a:xfrm>
            <a:off x="99237" y="555634"/>
            <a:ext cx="8435163" cy="303822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 - tratando-se de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bens imóveis</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inclusive os pertencentes às autarquias e às fundações,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exigirá autorização legislativa e dependerá de licitação na modalidade leilão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dispensada a realização de licitação nos casos de</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 dação em pagamento;</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b) doação, permitida exclusivamente para outro órgão ou entidade da Administração Pública, de qualquer esfera de governo, ressalvado o disposto nas alíneas “f”, “g” e “h” deste inciso;</a:t>
            </a:r>
          </a:p>
          <a:p>
            <a:pPr>
              <a:lnSpc>
                <a:spcPct val="107000"/>
              </a:lnSpc>
              <a:spcAft>
                <a:spcPts val="800"/>
              </a:spcAft>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208626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0D05D7D-CA9D-2BFD-2FDC-9C5472DFACB4}"/>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3B31B8F8-12C6-C9E5-78F0-4994BB2A962B}"/>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DEE11000-8D57-4815-20E4-A9ECD96E48C9}"/>
              </a:ext>
            </a:extLst>
          </p:cNvPr>
          <p:cNvSpPr/>
          <p:nvPr/>
        </p:nvSpPr>
        <p:spPr>
          <a:xfrm>
            <a:off x="99237" y="555634"/>
            <a:ext cx="8435163" cy="432627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c) permuta por outros imóveis que atendam aos requisitos </a:t>
            </a:r>
            <a:r>
              <a:rPr lang="pt-BR" sz="1800" b="1" kern="100" dirty="0">
                <a:effectLst/>
                <a:latin typeface="Calibri" panose="020F0502020204030204" pitchFamily="34" charset="0"/>
                <a:ea typeface="Calibri" panose="020F0502020204030204" pitchFamily="34" charset="0"/>
                <a:cs typeface="Times New Roman" panose="02020603050405020304" pitchFamily="18" charset="0"/>
              </a:rPr>
              <a:t>relacionados às finalidades precípuas da Administração</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desde que a diferença apurada não ultrapasse a metade do valor do imóvel que será ofertado pela União, segundo avaliação prévia, e ocorra a torna de valores, sempre que for o caso;</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d) investidura;</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e) venda a outro órgão ou entidade da Administração Pública de qualquer esfera de governo;</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f) alienação gratuita ou onerosa, aforamento, concessão de direito real de uso, locação e permissão de uso de bens imóveis residenciais construídos, destinados ou efetivamente usados em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programas de habitação ou de regularização fundiária de interesse social desenvolvidos por órgão ou entidade da Administração Pública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646246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CC847ED7-3274-689B-1261-3E788D8E0768}"/>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951FAA64-9581-157B-E3B2-356343AC5CF4}"/>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7D2C33B4-AD74-3BDD-9A21-B4E7BE986ADE}"/>
              </a:ext>
            </a:extLst>
          </p:cNvPr>
          <p:cNvSpPr/>
          <p:nvPr/>
        </p:nvSpPr>
        <p:spPr>
          <a:xfrm>
            <a:off x="99237" y="555634"/>
            <a:ext cx="8435163" cy="352836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g) alienação gratuita ou onerosa, aforamento, concessão de direito real de uso, locação e permissão de uso de bens imóveis comerciais de âmbito local, com área de até 250 m² (duzentos e cinquenta metros quadrados) e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destinados a programas de regularização fundiária de interesse social desenvolvidos por órgão ou entidade da Administração Pública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h) alienação e concessão de direito real de uso, gratuita ou onerosa, de terras públicas rurais da União e do Instituto Nacional de Colonização e Reforma Agrária (Incra) onde incidam ocupações até o limite de que trata o </a:t>
            </a:r>
            <a:r>
              <a:rPr lang="pt-B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1º do art. 6º da Lei nº 11.952, de 25 de junho de 2009</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para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fins de regularização fundiária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atendidos os requisitos legais;</a:t>
            </a:r>
          </a:p>
          <a:p>
            <a:pPr>
              <a:lnSpc>
                <a:spcPct val="107000"/>
              </a:lnSpc>
              <a:spcAft>
                <a:spcPts val="800"/>
              </a:spcAft>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700514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C4C8DA4-5BF6-CD1D-FC85-B1EBE321F66D}"/>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523B6632-2D45-8918-EED5-6BC17C7E312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8ED4D42C-A996-4C66-6605-CC09C7D59297}"/>
              </a:ext>
            </a:extLst>
          </p:cNvPr>
          <p:cNvSpPr/>
          <p:nvPr/>
        </p:nvSpPr>
        <p:spPr>
          <a:xfrm>
            <a:off x="99237" y="555634"/>
            <a:ext cx="8435163" cy="274186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i)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legitimação de posse </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de que trata o </a:t>
            </a:r>
            <a:r>
              <a:rPr lang="pt-B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art. 29 da Lei nº 6.383, de 7 de dezembro de 1976</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mediante iniciativa e deliberação dos órgãos da Administração Pública competentes;</a:t>
            </a:r>
          </a:p>
          <a:p>
            <a:pPr>
              <a:lnSpc>
                <a:spcPct val="107000"/>
              </a:lnSpc>
              <a:spcAft>
                <a:spcPts val="800"/>
              </a:spcAft>
            </a:pP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j) </a:t>
            </a:r>
            <a:r>
              <a:rPr lang="pt-BR" sz="1800" b="1" u="sng" kern="100" dirty="0">
                <a:effectLst/>
                <a:latin typeface="Calibri" panose="020F0502020204030204" pitchFamily="34" charset="0"/>
                <a:ea typeface="Calibri" panose="020F0502020204030204" pitchFamily="34" charset="0"/>
                <a:cs typeface="Times New Roman" panose="02020603050405020304" pitchFamily="18" charset="0"/>
              </a:rPr>
              <a:t>legitimação fundiária</a:t>
            </a:r>
            <a:r>
              <a:rPr lang="pt-BR" sz="1800" kern="100" dirty="0">
                <a:effectLst/>
                <a:latin typeface="Calibri" panose="020F0502020204030204" pitchFamily="34" charset="0"/>
                <a:ea typeface="Calibri" panose="020F0502020204030204" pitchFamily="34" charset="0"/>
                <a:cs typeface="Times New Roman" panose="02020603050405020304" pitchFamily="18" charset="0"/>
              </a:rPr>
              <a:t> e legitimação de posse de que trata a </a:t>
            </a:r>
            <a:r>
              <a:rPr lang="pt-BR"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Lei nº 13.465, de 11 de julho de 2017;</a:t>
            </a: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281399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793A7E50-DA5E-E842-B63F-ABBA9DF84235}"/>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265FD36F-0187-5FD7-F856-C29601EAC6C5}"/>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FC1EBA3E-F744-877D-57FF-F5272FE996FF}"/>
              </a:ext>
            </a:extLst>
          </p:cNvPr>
          <p:cNvSpPr/>
          <p:nvPr/>
        </p:nvSpPr>
        <p:spPr>
          <a:xfrm>
            <a:off x="84369" y="154190"/>
            <a:ext cx="8435163" cy="496766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pt-BR" sz="1600" b="1" u="sng" kern="100" dirty="0">
                <a:effectLst/>
                <a:latin typeface="Calibri" panose="020F0502020204030204" pitchFamily="34" charset="0"/>
                <a:ea typeface="Calibri" panose="020F0502020204030204" pitchFamily="34" charset="0"/>
                <a:cs typeface="Times New Roman" panose="02020603050405020304" pitchFamily="18" charset="0"/>
              </a:rPr>
              <a:t>Dação em pagamento (inc. l, </a:t>
            </a:r>
            <a:r>
              <a:rPr lang="pt-BR" sz="1600" b="1" u="sng" kern="100" dirty="0" err="1">
                <a:effectLst/>
                <a:latin typeface="Calibri" panose="020F0502020204030204" pitchFamily="34" charset="0"/>
                <a:ea typeface="Calibri" panose="020F0502020204030204" pitchFamily="34" charset="0"/>
                <a:cs typeface="Times New Roman" panose="02020603050405020304" pitchFamily="18" charset="0"/>
              </a:rPr>
              <a:t>al."a</a:t>
            </a:r>
            <a:r>
              <a:rPr lang="pt-BR" sz="1600" b="1" u="sng" kern="100" dirty="0">
                <a:effectLst/>
                <a:latin typeface="Calibri" panose="020F0502020204030204" pitchFamily="34" charset="0"/>
                <a:ea typeface="Calibri" panose="020F0502020204030204" pitchFamily="34" charset="0"/>
                <a:cs typeface="Times New Roman" panose="02020603050405020304" pitchFamily="18" charset="0"/>
              </a:rPr>
              <a:t>")</a:t>
            </a:r>
            <a:endParaRPr lang="pt-BR" sz="1600" u="sng"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Na dação em pagamento, a Administração </a:t>
            </a:r>
            <a:r>
              <a:rPr lang="pt-BR" sz="1600" b="1" u="sng" kern="100" dirty="0">
                <a:effectLst/>
                <a:latin typeface="Calibri" panose="020F0502020204030204" pitchFamily="34" charset="0"/>
                <a:ea typeface="Calibri" panose="020F0502020204030204" pitchFamily="34" charset="0"/>
                <a:cs typeface="Times New Roman" panose="02020603050405020304" pitchFamily="18" charset="0"/>
              </a:rPr>
              <a:t>se libera de uma dívida sem desembolsar dinheiro</a:t>
            </a: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 através da transferência do domínio de um imóvel.</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pt-BR" sz="1600" b="1" i="1" kern="100" dirty="0">
                <a:effectLst/>
                <a:latin typeface="Calibri" panose="020F0502020204030204" pitchFamily="34" charset="0"/>
                <a:ea typeface="Calibri" panose="020F0502020204030204" pitchFamily="34" charset="0"/>
                <a:cs typeface="Times New Roman" panose="02020603050405020304" pitchFamily="18" charset="0"/>
              </a:rPr>
              <a:t>25.1) A vantajosidade da solução</a:t>
            </a:r>
            <a:endParaRPr lang="pt-BR"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No entanto, não se admite a dação em pagamento quando a </a:t>
            </a:r>
            <a:r>
              <a:rPr lang="pt-BR" sz="1600" b="1" u="sng" kern="100" dirty="0">
                <a:effectLst/>
                <a:latin typeface="Calibri" panose="020F0502020204030204" pitchFamily="34" charset="0"/>
                <a:ea typeface="Calibri" panose="020F0502020204030204" pitchFamily="34" charset="0"/>
                <a:cs typeface="Times New Roman" panose="02020603050405020304" pitchFamily="18" charset="0"/>
              </a:rPr>
              <a:t>Administração puder obter, por meio de um procedimento licitatório, um resultado mais vantajoso</a:t>
            </a: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A hipótese da alínea "a" pressupõe não apenas a facilidade de extinção da dívida, mas é indispensável que a liquidação do imóvel, por via de licitação, </a:t>
            </a:r>
            <a:r>
              <a:rPr lang="pt-BR" sz="1600" u="sng" kern="100" dirty="0">
                <a:effectLst/>
                <a:latin typeface="Calibri" panose="020F0502020204030204" pitchFamily="34" charset="0"/>
                <a:ea typeface="Calibri" panose="020F0502020204030204" pitchFamily="34" charset="0"/>
                <a:cs typeface="Times New Roman" panose="02020603050405020304" pitchFamily="18" charset="0"/>
              </a:rPr>
              <a:t>não seja apta a produzir receitas mais elevadas.</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 A justificativa para a dispensa de licitação reside na impossibilidade de selecionar proposta mais vantajosa para a Administração.</a:t>
            </a:r>
          </a:p>
          <a:p>
            <a:pPr>
              <a:lnSpc>
                <a:spcPct val="107000"/>
              </a:lnSpc>
              <a:spcAft>
                <a:spcPts val="800"/>
              </a:spcAft>
            </a:pPr>
            <a:r>
              <a:rPr lang="pt-BR"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br>
              <a:rPr lang="pt-BR" sz="1600" b="0" i="0" u="none" strike="noStrike" cap="none" dirty="0">
                <a:solidFill>
                  <a:srgbClr val="000000"/>
                </a:solidFill>
                <a:latin typeface="Arial"/>
                <a:ea typeface="Arial"/>
                <a:cs typeface="Arial"/>
                <a:sym typeface="Arial"/>
              </a:rPr>
            </a:b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839205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4283E150-87BF-1AB8-3F2F-BF77A4A6CF40}"/>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FC7E79DE-7D0C-6C9C-31AB-2F4CA81C9169}"/>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FF2E1F3F-D974-79EF-4668-6EAA37F36212}"/>
              </a:ext>
            </a:extLst>
          </p:cNvPr>
          <p:cNvSpPr/>
          <p:nvPr/>
        </p:nvSpPr>
        <p:spPr>
          <a:xfrm>
            <a:off x="99237" y="555634"/>
            <a:ext cx="8435163" cy="4256894"/>
          </a:xfrm>
          <a:prstGeom prst="rect">
            <a:avLst/>
          </a:prstGeom>
          <a:noFill/>
          <a:ln>
            <a:noFill/>
          </a:ln>
        </p:spPr>
        <p:txBody>
          <a:bodyPr spcFirstLastPara="1" wrap="square" lIns="91425" tIns="45700" rIns="91425" bIns="45700" anchor="t" anchorCtr="0">
            <a:spAutoFit/>
          </a:bodyPr>
          <a:lstStyle/>
          <a:p>
            <a:pPr algn="just" rtl="0"/>
            <a:r>
              <a:rPr lang="pt-BR" sz="1600" b="1" i="0" u="none" strike="noStrike" dirty="0">
                <a:solidFill>
                  <a:srgbClr val="000000"/>
                </a:solidFill>
                <a:effectLst/>
                <a:latin typeface="Arial" panose="020B0604020202020204" pitchFamily="34" charset="0"/>
              </a:rPr>
              <a:t>A questão da isonomia</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Não haverá ofensa ao princípio da isonomia, se nenhum outro sujeito se encontrar em situação idêntica à do particular. Aliás, se credores diversos tiverem interesse de extinguir seus créditos mediante dação em pagamento, estarão presentes os pressupostos da licitação. </a:t>
            </a:r>
            <a:r>
              <a:rPr lang="pt-BR" sz="1600" b="1" i="0" u="sng" strike="noStrike" dirty="0">
                <a:solidFill>
                  <a:srgbClr val="000000"/>
                </a:solidFill>
                <a:effectLst/>
                <a:latin typeface="Arial" panose="020B0604020202020204" pitchFamily="34" charset="0"/>
              </a:rPr>
              <a:t>A escolha de um dentre os credores para ser beneficiado pela dação em pagamento ofenderá à isonomia e pode representar operação que não seja a mais vantajosa.</a:t>
            </a:r>
            <a:r>
              <a:rPr lang="pt-BR" sz="1600" b="0" i="0" u="none" strike="noStrike" dirty="0">
                <a:solidFill>
                  <a:srgbClr val="000000"/>
                </a:solidFill>
                <a:effectLst/>
                <a:latin typeface="Arial" panose="020B0604020202020204" pitchFamily="34" charset="0"/>
              </a:rPr>
              <a:t> </a:t>
            </a:r>
          </a:p>
          <a:p>
            <a:pPr algn="just" rtl="0"/>
            <a:endParaRPr lang="pt-BR" sz="1600" dirty="0">
              <a:latin typeface="Arial" panose="020B0604020202020204" pitchFamily="34" charset="0"/>
            </a:endParaRPr>
          </a:p>
          <a:p>
            <a:pPr algn="just" rtl="0"/>
            <a:r>
              <a:rPr lang="pt-BR" sz="1600" b="0" i="0" u="none" strike="noStrike" dirty="0">
                <a:solidFill>
                  <a:srgbClr val="000000"/>
                </a:solidFill>
                <a:effectLst/>
                <a:latin typeface="Arial" panose="020B0604020202020204" pitchFamily="34" charset="0"/>
              </a:rPr>
              <a:t>Rigorosamente, a </a:t>
            </a:r>
            <a:r>
              <a:rPr lang="pt-BR" sz="1600" b="1" i="0" u="sng" strike="noStrike" dirty="0">
                <a:solidFill>
                  <a:srgbClr val="000000"/>
                </a:solidFill>
                <a:effectLst/>
                <a:latin typeface="Arial" panose="020B0604020202020204" pitchFamily="34" charset="0"/>
              </a:rPr>
              <a:t>Administração terá o dever de promover licitação para selecionar, dentre seus credores, aquele que oferecer as melhores condições para a dação em pagamento</a:t>
            </a:r>
            <a:r>
              <a:rPr lang="pt-BR" sz="1600" b="0" i="0" u="none" strike="noStrike" dirty="0">
                <a:solidFill>
                  <a:srgbClr val="000000"/>
                </a:solidFill>
                <a:effectLst/>
                <a:latin typeface="Arial" panose="020B0604020202020204" pitchFamily="34" charset="0"/>
              </a:rPr>
              <a:t>.</a:t>
            </a:r>
            <a:endParaRPr lang="pt-BR" sz="1600" b="0" dirty="0">
              <a:effectLst/>
            </a:endParaRPr>
          </a:p>
          <a:p>
            <a:br>
              <a:rPr lang="pt-BR" sz="2400" dirty="0"/>
            </a:br>
            <a:endParaRPr lang="pt-B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512731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3C5CAA8-0B09-2324-9365-D9D87AE94AC7}"/>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4A646F6A-8F84-1E21-9634-08DA98741693}"/>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9D747973-3A46-11FF-0623-CBA62CB054D8}"/>
              </a:ext>
            </a:extLst>
          </p:cNvPr>
          <p:cNvSpPr/>
          <p:nvPr/>
        </p:nvSpPr>
        <p:spPr>
          <a:xfrm>
            <a:off x="99237" y="278835"/>
            <a:ext cx="8435163" cy="4585830"/>
          </a:xfrm>
          <a:prstGeom prst="rect">
            <a:avLst/>
          </a:prstGeom>
          <a:noFill/>
          <a:ln>
            <a:noFill/>
          </a:ln>
        </p:spPr>
        <p:txBody>
          <a:bodyPr spcFirstLastPara="1" wrap="square" lIns="91425" tIns="45700" rIns="91425" bIns="45700" anchor="t" anchorCtr="0">
            <a:spAutoFit/>
          </a:bodyPr>
          <a:lstStyle/>
          <a:p>
            <a:pPr rtl="0"/>
            <a:r>
              <a:rPr lang="pt-BR" sz="1600" b="1" i="0" u="sng" strike="noStrike" dirty="0">
                <a:solidFill>
                  <a:srgbClr val="000000"/>
                </a:solidFill>
                <a:effectLst/>
                <a:latin typeface="Arial" panose="020B0604020202020204" pitchFamily="34" charset="0"/>
              </a:rPr>
              <a:t>Doação (inc. I, al. "b")</a:t>
            </a:r>
          </a:p>
          <a:p>
            <a:pPr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A redação da alínea "b" produz perplexidade, eis que induz à impossibilidade de doação de</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bens públicos para particulares.</a:t>
            </a:r>
            <a:endParaRPr lang="pt-BR" sz="1600" b="0" dirty="0">
              <a:effectLst/>
            </a:endParaRPr>
          </a:p>
          <a:p>
            <a:pPr algn="just" rtl="0"/>
            <a:br>
              <a:rPr lang="pt-BR" sz="1600" b="0" dirty="0">
                <a:effectLst/>
              </a:rPr>
            </a:br>
            <a:r>
              <a:rPr lang="pt-BR" sz="1600" b="1" i="0" u="none" strike="noStrike" dirty="0">
                <a:solidFill>
                  <a:srgbClr val="000000"/>
                </a:solidFill>
                <a:effectLst/>
                <a:latin typeface="Arial" panose="020B0604020202020204" pitchFamily="34" charset="0"/>
              </a:rPr>
              <a:t>26.1) A disciplina original e a extensão do dispositivo</a:t>
            </a:r>
            <a:endParaRPr lang="pt-BR" sz="1600" b="0" dirty="0">
              <a:effectLst/>
            </a:endParaRPr>
          </a:p>
          <a:p>
            <a:pPr algn="just" rtl="0"/>
            <a:r>
              <a:rPr lang="pt-BR" sz="1600" b="0" i="0" u="none" strike="noStrike" dirty="0">
                <a:solidFill>
                  <a:srgbClr val="000000"/>
                </a:solidFill>
                <a:effectLst/>
                <a:latin typeface="Arial" panose="020B0604020202020204" pitchFamily="34" charset="0"/>
              </a:rPr>
              <a:t>A única interpretação razoável para o dispositivo é considerar que se trata de restringir as hipóteses de dispensa de licitação nos casos de doação de bens imóveis. </a:t>
            </a:r>
            <a:r>
              <a:rPr lang="pt-BR" sz="1600" b="1" i="0" u="sng" strike="noStrike" dirty="0">
                <a:solidFill>
                  <a:srgbClr val="000000"/>
                </a:solidFill>
                <a:effectLst/>
                <a:latin typeface="Arial" panose="020B0604020202020204" pitchFamily="34" charset="0"/>
              </a:rPr>
              <a:t>Ou seja, o dispositivo determina que, se a doção for realizada para sujeito não integrante da Administração Pública, será obrigatória a licitação</a:t>
            </a:r>
            <a:r>
              <a:rPr lang="pt-BR" sz="1600" b="0" i="0" u="none" strike="noStrike" dirty="0">
                <a:solidFill>
                  <a:srgbClr val="000000"/>
                </a:solidFill>
                <a:effectLst/>
                <a:latin typeface="Arial" panose="020B0604020202020204" pitchFamily="34" charset="0"/>
              </a:rPr>
              <a:t>. A ressalva no tocante ao destinatário da doação se refere especificamente ao cabimento da dispensa.</a:t>
            </a:r>
            <a:endParaRPr lang="pt-BR" sz="1600" b="0"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Ou seja, as expressões vocabulares "</a:t>
            </a:r>
            <a:r>
              <a:rPr lang="pt-BR" sz="1600" b="1" i="0" u="sng" strike="noStrike" dirty="0">
                <a:solidFill>
                  <a:srgbClr val="000000"/>
                </a:solidFill>
                <a:effectLst/>
                <a:latin typeface="Arial" panose="020B0604020202020204" pitchFamily="34" charset="0"/>
              </a:rPr>
              <a:t>permitida exclusivamente</a:t>
            </a:r>
            <a:r>
              <a:rPr lang="pt-BR" sz="1600" b="0" i="0" u="none" strike="noStrike" dirty="0">
                <a:solidFill>
                  <a:srgbClr val="000000"/>
                </a:solidFill>
                <a:effectLst/>
                <a:latin typeface="Arial" panose="020B0604020202020204" pitchFamily="34" charset="0"/>
              </a:rPr>
              <a:t>", constantes da redação do dispositivo examinado, </a:t>
            </a:r>
            <a:r>
              <a:rPr lang="pt-BR" sz="1600" b="1" i="0" u="sng" strike="noStrike" dirty="0">
                <a:solidFill>
                  <a:srgbClr val="000000"/>
                </a:solidFill>
                <a:effectLst/>
                <a:latin typeface="Arial" panose="020B0604020202020204" pitchFamily="34" charset="0"/>
              </a:rPr>
              <a:t>devem ser desconsideradas</a:t>
            </a:r>
            <a:r>
              <a:rPr lang="pt-BR" sz="1600" b="0" i="0" u="none" strike="noStrike" dirty="0">
                <a:solidFill>
                  <a:srgbClr val="000000"/>
                </a:solidFill>
                <a:effectLst/>
                <a:latin typeface="Arial" panose="020B0604020202020204" pitchFamily="34" charset="0"/>
              </a:rPr>
              <a:t>. Ou seja, deve-se ler o dispositivo tal como se a sua redação não contivesse as referidas palavras.</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881507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D06CF0AE-99F6-47B2-B4FC-A9C4A549D339}"/>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8E2FD61E-D623-5E88-E888-B7BA986FCCAD}"/>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CF183136-77F1-89D3-6190-8589C46F9CF1}"/>
              </a:ext>
            </a:extLst>
          </p:cNvPr>
          <p:cNvSpPr/>
          <p:nvPr/>
        </p:nvSpPr>
        <p:spPr>
          <a:xfrm>
            <a:off x="99237" y="555634"/>
            <a:ext cx="8435163" cy="3108503"/>
          </a:xfrm>
          <a:prstGeom prst="rect">
            <a:avLst/>
          </a:prstGeom>
          <a:noFill/>
          <a:ln>
            <a:noFill/>
          </a:ln>
        </p:spPr>
        <p:txBody>
          <a:bodyPr spcFirstLastPara="1" wrap="square" lIns="91425" tIns="45700" rIns="91425" bIns="45700" anchor="t" anchorCtr="0">
            <a:spAutoFit/>
          </a:bodyPr>
          <a:lstStyle/>
          <a:p>
            <a:pPr algn="just" rtl="0"/>
            <a:r>
              <a:rPr lang="pt-BR" sz="1600" b="1" i="0" u="none" strike="noStrike" dirty="0">
                <a:solidFill>
                  <a:srgbClr val="000000"/>
                </a:solidFill>
                <a:effectLst/>
                <a:latin typeface="Arial" panose="020B0604020202020204" pitchFamily="34" charset="0"/>
              </a:rPr>
              <a:t>A configuração de norma não geral</a:t>
            </a:r>
          </a:p>
          <a:p>
            <a:pPr algn="just" rtl="0"/>
            <a:endParaRPr lang="pt-BR" sz="1600" b="0" dirty="0">
              <a:effectLst/>
            </a:endParaRPr>
          </a:p>
          <a:p>
            <a:pPr algn="just" rtl="0"/>
            <a:r>
              <a:rPr lang="pt-BR" sz="1600" b="0" i="0" u="none" strike="noStrike" dirty="0">
                <a:solidFill>
                  <a:srgbClr val="000000"/>
                </a:solidFill>
                <a:effectLst/>
                <a:latin typeface="Arial" panose="020B0604020202020204" pitchFamily="34" charset="0"/>
              </a:rPr>
              <a:t>Admitida interpretação mais abrangente, ter-se-ia de reconhecer que se configura uma norma não geral. </a:t>
            </a:r>
            <a:r>
              <a:rPr lang="pt-BR" sz="1600" b="1" i="0" u="sng" strike="noStrike" dirty="0">
                <a:solidFill>
                  <a:srgbClr val="000000"/>
                </a:solidFill>
                <a:effectLst/>
                <a:latin typeface="Arial" panose="020B0604020202020204" pitchFamily="34" charset="0"/>
              </a:rPr>
              <a:t>A União não dispõe de competência para proibir que Estados, Distrito Federal e Municípios promovam a doação de bens imóveis integrantes de seu patrimônio. Esse entendimento foi adotado pelo STF.</a:t>
            </a:r>
            <a:endParaRPr lang="pt-BR" sz="1600" b="1" u="sng" dirty="0">
              <a:effectLst/>
            </a:endParaRPr>
          </a:p>
          <a:p>
            <a:pPr algn="just" rtl="0"/>
            <a:br>
              <a:rPr lang="pt-BR" sz="1600" b="0" dirty="0">
                <a:effectLst/>
              </a:rPr>
            </a:br>
            <a:r>
              <a:rPr lang="pt-BR" sz="1600" b="0" i="0" u="none" strike="noStrike" dirty="0">
                <a:solidFill>
                  <a:srgbClr val="000000"/>
                </a:solidFill>
                <a:effectLst/>
                <a:latin typeface="Arial" panose="020B0604020202020204" pitchFamily="34" charset="0"/>
              </a:rPr>
              <a:t>Portanto, configura-se a existência de uma norma não geral, que se aplica exclusivamente à União.</a:t>
            </a:r>
            <a:endParaRPr lang="pt-BR" sz="16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132134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06ABFFB8-92E1-8C3D-CA67-DCF684C7905F}"/>
            </a:ext>
          </a:extLst>
        </p:cNvPr>
        <p:cNvGrpSpPr/>
        <p:nvPr/>
      </p:nvGrpSpPr>
      <p:grpSpPr>
        <a:xfrm>
          <a:off x="0" y="0"/>
          <a:ext cx="0" cy="0"/>
          <a:chOff x="0" y="0"/>
          <a:chExt cx="0" cy="0"/>
        </a:xfrm>
      </p:grpSpPr>
      <p:pic>
        <p:nvPicPr>
          <p:cNvPr id="181" name="Google Shape;181;p14">
            <a:extLst>
              <a:ext uri="{FF2B5EF4-FFF2-40B4-BE49-F238E27FC236}">
                <a16:creationId xmlns:a16="http://schemas.microsoft.com/office/drawing/2014/main" id="{981A7056-824E-61F3-22E3-1E6CF382DBE1}"/>
              </a:ext>
            </a:extLst>
          </p:cNvPr>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82" name="Google Shape;182;p14">
            <a:extLst>
              <a:ext uri="{FF2B5EF4-FFF2-40B4-BE49-F238E27FC236}">
                <a16:creationId xmlns:a16="http://schemas.microsoft.com/office/drawing/2014/main" id="{E5D220D2-4218-5061-F6F7-D2F063506B20}"/>
              </a:ext>
            </a:extLst>
          </p:cNvPr>
          <p:cNvSpPr/>
          <p:nvPr/>
        </p:nvSpPr>
        <p:spPr>
          <a:xfrm>
            <a:off x="99237" y="555634"/>
            <a:ext cx="8435163" cy="1908174"/>
          </a:xfrm>
          <a:prstGeom prst="rect">
            <a:avLst/>
          </a:prstGeom>
          <a:noFill/>
          <a:ln>
            <a:noFill/>
          </a:ln>
        </p:spPr>
        <p:txBody>
          <a:bodyPr spcFirstLastPara="1" wrap="square" lIns="91425" tIns="45700" rIns="91425" bIns="45700" anchor="t" anchorCtr="0">
            <a:spAutoFit/>
          </a:bodyPr>
          <a:lstStyle/>
          <a:p>
            <a:pPr rtl="0"/>
            <a:r>
              <a:rPr lang="pt-BR" sz="1600" b="1" i="1" u="none" strike="noStrike" dirty="0">
                <a:solidFill>
                  <a:srgbClr val="000000"/>
                </a:solidFill>
                <a:effectLst/>
                <a:latin typeface="Arial" panose="020B0604020202020204" pitchFamily="34" charset="0"/>
              </a:rPr>
              <a:t>O conteúdo normativo do dispositivo</a:t>
            </a:r>
          </a:p>
          <a:p>
            <a:pPr rtl="0"/>
            <a:endParaRPr lang="pt-BR" sz="1600" b="0" dirty="0">
              <a:effectLst/>
            </a:endParaRPr>
          </a:p>
          <a:p>
            <a:pPr rtl="0"/>
            <a:r>
              <a:rPr lang="pt-BR" sz="1600" b="0" i="0" u="none" strike="noStrike" dirty="0">
                <a:solidFill>
                  <a:srgbClr val="000000"/>
                </a:solidFill>
                <a:effectLst/>
                <a:latin typeface="Arial" panose="020B0604020202020204" pitchFamily="34" charset="0"/>
              </a:rPr>
              <a:t>Em síntese, o dispositivo aplica-se apenas à esfera da União e a restrição nele contida apresenta eficácia apenas para a doação não dependa de autorização legislativa</a:t>
            </a:r>
            <a:r>
              <a:rPr lang="pt-BR" sz="1800" b="0" i="0" u="none" strike="noStrike" dirty="0">
                <a:solidFill>
                  <a:srgbClr val="000000"/>
                </a:solidFill>
                <a:effectLst/>
                <a:latin typeface="Arial" panose="020B0604020202020204" pitchFamily="34" charset="0"/>
              </a:rPr>
              <a:t>.</a:t>
            </a:r>
            <a:endParaRPr lang="pt-BR" sz="2400" b="0" dirty="0">
              <a:effectLst/>
            </a:endParaRPr>
          </a:p>
          <a:p>
            <a:br>
              <a:rPr lang="pt-BR" sz="2400" dirty="0"/>
            </a:br>
            <a:br>
              <a:rPr lang="pt-BR"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2868689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9744</Words>
  <Application>Microsoft Office PowerPoint</Application>
  <PresentationFormat>Apresentação na tela (16:9)</PresentationFormat>
  <Paragraphs>710</Paragraphs>
  <Slides>130</Slides>
  <Notes>130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130</vt:i4>
      </vt:variant>
    </vt:vector>
  </HeadingPairs>
  <TitlesOfParts>
    <vt:vector size="138" baseType="lpstr">
      <vt:lpstr>Montserrat</vt:lpstr>
      <vt:lpstr>Roboto</vt:lpstr>
      <vt:lpstr>Symbol</vt:lpstr>
      <vt:lpstr>Arial</vt:lpstr>
      <vt:lpstr>Calibri</vt:lpstr>
      <vt:lpstr>YAFdJsxY6B0 0</vt:lpstr>
      <vt:lpstr>Times New Roman</vt:lpstr>
      <vt:lpstr>Simple 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DELL</cp:lastModifiedBy>
  <cp:revision>3</cp:revision>
  <dcterms:modified xsi:type="dcterms:W3CDTF">2025-01-27T14:41:09Z</dcterms:modified>
</cp:coreProperties>
</file>